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notesSlides/notesSlide13.xml" ContentType="application/vnd.openxmlformats-officedocument.presentationml.notesSlide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charts/chart12.xml" ContentType="application/vnd.openxmlformats-officedocument.drawingml.chart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notesSlides/notesSlide17.xml" ContentType="application/vnd.openxmlformats-officedocument.presentationml.notesSlide+xml"/>
  <Override PartName="/ppt/charts/chart15.xml" ContentType="application/vnd.openxmlformats-officedocument.drawingml.chart+xml"/>
  <Override PartName="/ppt/notesSlides/notesSlide18.xml" ContentType="application/vnd.openxmlformats-officedocument.presentationml.notesSlide+xml"/>
  <Override PartName="/ppt/charts/chart16.xml" ContentType="application/vnd.openxmlformats-officedocument.drawingml.chart+xml"/>
  <Override PartName="/ppt/notesSlides/notesSlide19.xml" ContentType="application/vnd.openxmlformats-officedocument.presentationml.notesSlide+xml"/>
  <Override PartName="/ppt/charts/chart17.xml" ContentType="application/vnd.openxmlformats-officedocument.drawingml.chart+xml"/>
  <Override PartName="/ppt/notesSlides/notesSlide20.xml" ContentType="application/vnd.openxmlformats-officedocument.presentationml.notesSlide+xml"/>
  <Override PartName="/ppt/charts/chart18.xml" ContentType="application/vnd.openxmlformats-officedocument.drawingml.chart+xml"/>
  <Override PartName="/ppt/notesSlides/notesSlide21.xml" ContentType="application/vnd.openxmlformats-officedocument.presentationml.notesSlide+xml"/>
  <Override PartName="/ppt/charts/chart19.xml" ContentType="application/vnd.openxmlformats-officedocument.drawingml.chart+xml"/>
  <Override PartName="/ppt/notesSlides/notesSlide22.xml" ContentType="application/vnd.openxmlformats-officedocument.presentationml.notesSlide+xml"/>
  <Override PartName="/ppt/charts/chart20.xml" ContentType="application/vnd.openxmlformats-officedocument.drawingml.chart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2" r:id="rId3"/>
    <p:sldId id="257" r:id="rId4"/>
    <p:sldId id="277" r:id="rId5"/>
    <p:sldId id="259" r:id="rId6"/>
    <p:sldId id="291" r:id="rId7"/>
    <p:sldId id="260" r:id="rId8"/>
    <p:sldId id="261" r:id="rId9"/>
    <p:sldId id="263" r:id="rId10"/>
    <p:sldId id="287" r:id="rId11"/>
    <p:sldId id="268" r:id="rId12"/>
    <p:sldId id="290" r:id="rId13"/>
    <p:sldId id="281" r:id="rId14"/>
    <p:sldId id="292" r:id="rId15"/>
    <p:sldId id="258" r:id="rId16"/>
    <p:sldId id="282" r:id="rId17"/>
    <p:sldId id="265" r:id="rId18"/>
    <p:sldId id="283" r:id="rId19"/>
    <p:sldId id="289" r:id="rId20"/>
    <p:sldId id="266" r:id="rId21"/>
    <p:sldId id="264" r:id="rId22"/>
    <p:sldId id="285" r:id="rId23"/>
    <p:sldId id="286" r:id="rId2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67347" autoAdjust="0"/>
  </p:normalViewPr>
  <p:slideViewPr>
    <p:cSldViewPr>
      <p:cViewPr>
        <p:scale>
          <a:sx n="65" d="100"/>
          <a:sy n="65" d="100"/>
        </p:scale>
        <p:origin x="-1469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1959025955089"/>
          <c:y val="4.4861391929187228E-2"/>
          <c:w val="0.84482878876251577"/>
          <c:h val="0.84317326500459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numRef>
              <c:f>Sheet1!$A$2:$A$9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272</c:v>
                </c:pt>
                <c:pt idx="1">
                  <c:v>214</c:v>
                </c:pt>
                <c:pt idx="2">
                  <c:v>224</c:v>
                </c:pt>
                <c:pt idx="3">
                  <c:v>248</c:v>
                </c:pt>
                <c:pt idx="4">
                  <c:v>237</c:v>
                </c:pt>
                <c:pt idx="5">
                  <c:v>257</c:v>
                </c:pt>
                <c:pt idx="6">
                  <c:v>208</c:v>
                </c:pt>
                <c:pt idx="7">
                  <c:v>198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078208"/>
        <c:axId val="33293440"/>
      </c:barChart>
      <c:catAx>
        <c:axId val="112078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293440"/>
        <c:crosses val="autoZero"/>
        <c:auto val="1"/>
        <c:lblAlgn val="ctr"/>
        <c:lblOffset val="100"/>
        <c:noMultiLvlLbl val="0"/>
      </c:catAx>
      <c:valAx>
        <c:axId val="332934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1728395061728392E-3"/>
              <c:y val="0.3510989815869020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120782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532346651113061E-2"/>
          <c:y val="0.22574941290233458"/>
          <c:w val="0.88476864003110722"/>
          <c:h val="0.632340332458442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Physical activities (NEC)*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3"/>
              <c:layout>
                <c:manualLayout>
                  <c:x val="1.5432098765432098E-3"/>
                  <c:y val="8.77192982456140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345679012345678E-2"/>
                  <c:y val="1.1695906432748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3">
                  <c:v>29</c:v>
                </c:pt>
                <c:pt idx="4">
                  <c:v>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Not reported*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dLbl>
              <c:idx val="2"/>
              <c:layout>
                <c:manualLayout>
                  <c:x val="-1.0802469135802469E-2"/>
                  <c:y val="1.1695906432748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1728395061728392E-3"/>
                  <c:y val="1.154970760233918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2">
                  <c:v>13</c:v>
                </c:pt>
                <c:pt idx="3">
                  <c:v>27</c:v>
                </c:pt>
                <c:pt idx="4">
                  <c:v>33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Materials handling operations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434529017206182E-3"/>
                  <c:y val="-1.1695906432748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54320987654320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716049382716049E-3"/>
                  <c:y val="5.847953216374268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2.92397660818713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629629629629629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7</c:v>
                </c:pt>
                <c:pt idx="1">
                  <c:v>12</c:v>
                </c:pt>
                <c:pt idx="2">
                  <c:v>21</c:v>
                </c:pt>
                <c:pt idx="3">
                  <c:v>43</c:v>
                </c:pt>
                <c:pt idx="4">
                  <c:v>42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Other*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4.6296296296296294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29629629629644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9.259259259259258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1">
                  <c:v>7</c:v>
                </c:pt>
                <c:pt idx="2">
                  <c:v>14</c:v>
                </c:pt>
                <c:pt idx="3">
                  <c:v>49</c:v>
                </c:pt>
                <c:pt idx="4">
                  <c:v>47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Tools/Machinery*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3.0864197530864196E-3"/>
                  <c:y val="8.18713450292397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29751142218334E-3"/>
                  <c:y val="8.77169959018280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1">
                  <c:v>9</c:v>
                </c:pt>
                <c:pt idx="2">
                  <c:v>37</c:v>
                </c:pt>
                <c:pt idx="3">
                  <c:v>62</c:v>
                </c:pt>
                <c:pt idx="4">
                  <c:v>66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Construct/Repair/Clean*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7.716049382716049E-3"/>
                  <c:y val="2.485380116959064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8.33333333333333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1">
                  <c:v>17</c:v>
                </c:pt>
                <c:pt idx="2">
                  <c:v>43</c:v>
                </c:pt>
                <c:pt idx="3">
                  <c:v>130</c:v>
                </c:pt>
                <c:pt idx="4">
                  <c:v>134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Vehicle/Transportation operations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32</c:v>
                </c:pt>
                <c:pt idx="1">
                  <c:v>53</c:v>
                </c:pt>
                <c:pt idx="2">
                  <c:v>125</c:v>
                </c:pt>
                <c:pt idx="3">
                  <c:v>330</c:v>
                </c:pt>
                <c:pt idx="4">
                  <c:v>418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0988160"/>
        <c:axId val="50989696"/>
      </c:barChart>
      <c:catAx>
        <c:axId val="509881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0989696"/>
        <c:crosses val="autoZero"/>
        <c:auto val="1"/>
        <c:lblAlgn val="ctr"/>
        <c:lblOffset val="100"/>
        <c:noMultiLvlLbl val="0"/>
      </c:catAx>
      <c:valAx>
        <c:axId val="5098969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46361220472440945"/>
              <c:y val="0.9339284776902887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09881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8408428113152523E-2"/>
          <c:y val="0"/>
          <c:w val="0.97089907164382228"/>
          <c:h val="0.1824921259842519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409169339943616"/>
          <c:y val="1.6453234776138817E-2"/>
          <c:w val="0.64366299698648777"/>
          <c:h val="0.793975711913137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Tools/Instruments/Equipment</c:v>
                </c:pt>
                <c:pt idx="1">
                  <c:v>Chemicals/Chem. Products</c:v>
                </c:pt>
                <c:pt idx="2">
                  <c:v>Containers/Furniture/Fixtures</c:v>
                </c:pt>
                <c:pt idx="3">
                  <c:v>Parts/Materials</c:v>
                </c:pt>
                <c:pt idx="4">
                  <c:v>Other sources</c:v>
                </c:pt>
                <c:pt idx="5">
                  <c:v>Structures/Surfaces</c:v>
                </c:pt>
                <c:pt idx="6">
                  <c:v>Persons/Plants/Animals/Minerals</c:v>
                </c:pt>
                <c:pt idx="7">
                  <c:v>Machinery</c:v>
                </c:pt>
                <c:pt idx="8">
                  <c:v>Vehicles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18</c:v>
                </c:pt>
                <c:pt idx="1">
                  <c:v>33</c:v>
                </c:pt>
                <c:pt idx="2" formatCode="General">
                  <c:v>44</c:v>
                </c:pt>
                <c:pt idx="3">
                  <c:v>50</c:v>
                </c:pt>
                <c:pt idx="4">
                  <c:v>71</c:v>
                </c:pt>
                <c:pt idx="5">
                  <c:v>109</c:v>
                </c:pt>
                <c:pt idx="6">
                  <c:v>212</c:v>
                </c:pt>
                <c:pt idx="7">
                  <c:v>287</c:v>
                </c:pt>
                <c:pt idx="8">
                  <c:v>1031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759744"/>
        <c:axId val="51761536"/>
      </c:barChart>
      <c:catAx>
        <c:axId val="517597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761536"/>
        <c:crosses val="autoZero"/>
        <c:auto val="1"/>
        <c:lblAlgn val="ctr"/>
        <c:lblOffset val="100"/>
        <c:noMultiLvlLbl val="0"/>
      </c:catAx>
      <c:valAx>
        <c:axId val="5176153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60250109361329829"/>
              <c:y val="0.9339284672749239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759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186947117721395"/>
          <c:y val="1.6453234776138817E-2"/>
          <c:w val="0.61588521920870998"/>
          <c:h val="0.793975711913137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Chemicals/Chem. Products</c:v>
                </c:pt>
                <c:pt idx="1">
                  <c:v>Tools/Instruments/Equipment</c:v>
                </c:pt>
                <c:pt idx="2">
                  <c:v>Other secondary sources</c:v>
                </c:pt>
                <c:pt idx="3">
                  <c:v>Parts/Materials</c:v>
                </c:pt>
                <c:pt idx="4">
                  <c:v>Machinery</c:v>
                </c:pt>
                <c:pt idx="5">
                  <c:v>Containers/Furniture/Fixtures</c:v>
                </c:pt>
                <c:pt idx="6">
                  <c:v>Structures/Surfaces</c:v>
                </c:pt>
                <c:pt idx="7">
                  <c:v>Persons/Plants/Animals/Minerals</c:v>
                </c:pt>
                <c:pt idx="8">
                  <c:v>Vehicles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7</c:v>
                </c:pt>
                <c:pt idx="1">
                  <c:v>35</c:v>
                </c:pt>
                <c:pt idx="2">
                  <c:v>75</c:v>
                </c:pt>
                <c:pt idx="3">
                  <c:v>76</c:v>
                </c:pt>
                <c:pt idx="4">
                  <c:v>92</c:v>
                </c:pt>
                <c:pt idx="5" formatCode="General">
                  <c:v>99</c:v>
                </c:pt>
                <c:pt idx="6">
                  <c:v>124</c:v>
                </c:pt>
                <c:pt idx="7">
                  <c:v>130</c:v>
                </c:pt>
                <c:pt idx="8">
                  <c:v>204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452928"/>
        <c:axId val="51503872"/>
      </c:barChart>
      <c:catAx>
        <c:axId val="514529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503872"/>
        <c:crosses val="autoZero"/>
        <c:auto val="1"/>
        <c:lblAlgn val="ctr"/>
        <c:lblOffset val="100"/>
        <c:noMultiLvlLbl val="0"/>
      </c:catAx>
      <c:valAx>
        <c:axId val="51503872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60250109361329829"/>
              <c:y val="0.9339284672749239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4529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2925407761529805"/>
          <c:y val="3.0866359269839369E-2"/>
          <c:w val="0.52932848237720287"/>
          <c:h val="0.779562554680664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7.440476190476081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41</c:v>
                </c:pt>
                <c:pt idx="1">
                  <c:v>87</c:v>
                </c:pt>
                <c:pt idx="2">
                  <c:v>108</c:v>
                </c:pt>
                <c:pt idx="3">
                  <c:v>122</c:v>
                </c:pt>
                <c:pt idx="4">
                  <c:v>586</c:v>
                </c:pt>
                <c:pt idx="5">
                  <c:v>913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552256"/>
        <c:axId val="51553792"/>
      </c:barChart>
      <c:catAx>
        <c:axId val="515522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553792"/>
        <c:crosses val="autoZero"/>
        <c:auto val="1"/>
        <c:lblAlgn val="ctr"/>
        <c:lblOffset val="100"/>
        <c:noMultiLvlLbl val="0"/>
      </c:catAx>
      <c:valAx>
        <c:axId val="51553792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7472331583552061"/>
              <c:y val="0.9339284776902887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51552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2873043647321"/>
          <c:y val="0.17662660588479071"/>
          <c:w val="0.82421855254204324"/>
          <c:h val="0.664796472809319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Fires/Explosions*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2" formatCode="0">
                  <c:v>6</c:v>
                </c:pt>
                <c:pt idx="3" formatCode="0">
                  <c:v>11</c:v>
                </c:pt>
                <c:pt idx="4" formatCode="0">
                  <c:v>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Harmful substances/environment exposures*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-4.6296296296296294E-3"/>
                  <c:y val="-3.80116959064327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12</c:v>
                </c:pt>
                <c:pt idx="2">
                  <c:v>24</c:v>
                </c:pt>
                <c:pt idx="3">
                  <c:v>34</c:v>
                </c:pt>
                <c:pt idx="4">
                  <c:v>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Falls*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4"/>
              <c:layout>
                <c:manualLayout>
                  <c:x val="-2.829185424004443E-17"/>
                  <c:y val="8.33333333333333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2">
                  <c:v>8</c:v>
                </c:pt>
                <c:pt idx="3">
                  <c:v>44</c:v>
                </c:pt>
                <c:pt idx="4">
                  <c:v>52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Assaults/Violent activities*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1">
                  <c:v>6</c:v>
                </c:pt>
                <c:pt idx="2">
                  <c:v>18</c:v>
                </c:pt>
                <c:pt idx="3">
                  <c:v>51</c:v>
                </c:pt>
                <c:pt idx="4">
                  <c:v>44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Contact with objects/equipment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0">
                  <c:v>19</c:v>
                </c:pt>
                <c:pt idx="1">
                  <c:v>29</c:v>
                </c:pt>
                <c:pt idx="2">
                  <c:v>83</c:v>
                </c:pt>
                <c:pt idx="3">
                  <c:v>211</c:v>
                </c:pt>
                <c:pt idx="4">
                  <c:v>244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Transportation-related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30</c:v>
                </c:pt>
                <c:pt idx="1">
                  <c:v>53</c:v>
                </c:pt>
                <c:pt idx="2">
                  <c:v>120</c:v>
                </c:pt>
                <c:pt idx="3">
                  <c:v>322</c:v>
                </c:pt>
                <c:pt idx="4">
                  <c:v>388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1616000"/>
        <c:axId val="51634176"/>
      </c:barChart>
      <c:catAx>
        <c:axId val="5161600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51634176"/>
        <c:crosses val="autoZero"/>
        <c:auto val="1"/>
        <c:lblAlgn val="ctr"/>
        <c:lblOffset val="100"/>
        <c:noMultiLvlLbl val="0"/>
      </c:catAx>
      <c:valAx>
        <c:axId val="51634176"/>
        <c:scaling>
          <c:orientation val="minMax"/>
          <c:max val="4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47287146398366869"/>
              <c:y val="0.9339284776902887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516160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8.6247205210459796E-3"/>
          <c:y val="0"/>
          <c:w val="0.98120734908136487"/>
          <c:h val="0.1588078463876226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186947117721395"/>
          <c:y val="3.0866359269839369E-2"/>
          <c:w val="0.6184315155050063"/>
          <c:h val="0.779562554680664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Environmental effects</c:v>
                </c:pt>
                <c:pt idx="1">
                  <c:v>Burns</c:v>
                </c:pt>
                <c:pt idx="2">
                  <c:v>Open wounds </c:v>
                </c:pt>
                <c:pt idx="3">
                  <c:v>Bone/Nerve/Spinal cord injuries</c:v>
                </c:pt>
                <c:pt idx="4">
                  <c:v>Other injuries</c:v>
                </c:pt>
                <c:pt idx="5">
                  <c:v>Asphyxia</c:v>
                </c:pt>
                <c:pt idx="6">
                  <c:v>Intracranial injuries</c:v>
                </c:pt>
                <c:pt idx="7">
                  <c:v>Internal organ/Blood vessel</c:v>
                </c:pt>
                <c:pt idx="8">
                  <c:v>Multiple injuries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 formatCode="General">
                  <c:v>10</c:v>
                </c:pt>
                <c:pt idx="1">
                  <c:v>29</c:v>
                </c:pt>
                <c:pt idx="2">
                  <c:v>50</c:v>
                </c:pt>
                <c:pt idx="3">
                  <c:v>54</c:v>
                </c:pt>
                <c:pt idx="4">
                  <c:v>114</c:v>
                </c:pt>
                <c:pt idx="5">
                  <c:v>287</c:v>
                </c:pt>
                <c:pt idx="6">
                  <c:v>300</c:v>
                </c:pt>
                <c:pt idx="7">
                  <c:v>473</c:v>
                </c:pt>
                <c:pt idx="8">
                  <c:v>536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699072"/>
        <c:axId val="51704960"/>
      </c:barChart>
      <c:catAx>
        <c:axId val="516990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704960"/>
        <c:crosses val="autoZero"/>
        <c:auto val="1"/>
        <c:lblAlgn val="ctr"/>
        <c:lblOffset val="100"/>
        <c:noMultiLvlLbl val="0"/>
      </c:catAx>
      <c:valAx>
        <c:axId val="51704960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7472331583552061"/>
              <c:y val="0.9339284776902887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699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532346651113061E-2"/>
          <c:y val="0.24592485149882581"/>
          <c:w val="0.85816916982599412"/>
          <c:h val="0.5954982271952847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Asphyxiation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-1.5432098765432098E-3"/>
                  <c:y val="8.33333333333333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16</c:v>
                </c:pt>
                <c:pt idx="2">
                  <c:v>50</c:v>
                </c:pt>
                <c:pt idx="3">
                  <c:v>105</c:v>
                </c:pt>
                <c:pt idx="4">
                  <c:v>102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Burns*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3"/>
              <c:layout>
                <c:manualLayout>
                  <c:x val="1.5432098765432098E-3"/>
                  <c:y val="-9.06734663443871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2" formatCode="0">
                  <c:v>7</c:v>
                </c:pt>
                <c:pt idx="3" formatCode="0">
                  <c:v>6</c:v>
                </c:pt>
                <c:pt idx="4" formatCode="0">
                  <c:v>16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Environ effects*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4" formatCode="0">
                  <c:v>6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Open wounds*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5.765259950804681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432098765432098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2">
                  <c:v>10</c:v>
                </c:pt>
                <c:pt idx="3">
                  <c:v>23</c:v>
                </c:pt>
                <c:pt idx="4">
                  <c:v>13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Bone/Nerve/Spinal cord injuries*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dLbl>
              <c:idx val="3"/>
              <c:layout>
                <c:manualLayout>
                  <c:x val="-4.6296296296296294E-3"/>
                  <c:y val="-2.88262997540231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Sheet1!$F$2:$F$6</c:f>
              <c:numCache>
                <c:formatCode>General</c:formatCode>
                <c:ptCount val="5"/>
                <c:pt idx="2">
                  <c:v>5</c:v>
                </c:pt>
                <c:pt idx="3">
                  <c:v>19</c:v>
                </c:pt>
                <c:pt idx="4">
                  <c:v>28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Int organ/Blood vessel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345679012345678E-2"/>
                  <c:y val="1.153051990160925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829185424004443E-17"/>
                  <c:y val="5.76525995080462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Sheet1!$G$2:$G$6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40</c:v>
                </c:pt>
                <c:pt idx="3">
                  <c:v>190</c:v>
                </c:pt>
                <c:pt idx="4">
                  <c:v>219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Intracranial injuries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1728395061728392E-3"/>
                  <c:y val="5.76525995080462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0864197530864196E-3"/>
                  <c:y val="2.882629975402314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Sheet1!$H$2:$H$6</c:f>
              <c:numCache>
                <c:formatCode>General</c:formatCode>
                <c:ptCount val="5"/>
                <c:pt idx="0">
                  <c:v>16</c:v>
                </c:pt>
                <c:pt idx="1">
                  <c:v>25</c:v>
                </c:pt>
                <c:pt idx="2">
                  <c:v>37</c:v>
                </c:pt>
                <c:pt idx="3">
                  <c:v>103</c:v>
                </c:pt>
                <c:pt idx="4">
                  <c:v>119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Multiple injuries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432098765431957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Sheet1!$I$2:$I$6</c:f>
              <c:numCache>
                <c:formatCode>General</c:formatCode>
                <c:ptCount val="5"/>
                <c:pt idx="0">
                  <c:v>8</c:v>
                </c:pt>
                <c:pt idx="1">
                  <c:v>31</c:v>
                </c:pt>
                <c:pt idx="2">
                  <c:v>84</c:v>
                </c:pt>
                <c:pt idx="3">
                  <c:v>180</c:v>
                </c:pt>
                <c:pt idx="4">
                  <c:v>233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Other injuries*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Sheet1!$J$2:$J$6</c:f>
              <c:numCache>
                <c:formatCode>General</c:formatCode>
                <c:ptCount val="5"/>
                <c:pt idx="1">
                  <c:v>16</c:v>
                </c:pt>
                <c:pt idx="2">
                  <c:v>25</c:v>
                </c:pt>
                <c:pt idx="3">
                  <c:v>43</c:v>
                </c:pt>
                <c:pt idx="4">
                  <c:v>27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1897856"/>
        <c:axId val="51899392"/>
      </c:barChart>
      <c:catAx>
        <c:axId val="518978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899392"/>
        <c:crosses val="autoZero"/>
        <c:auto val="1"/>
        <c:lblAlgn val="ctr"/>
        <c:lblOffset val="100"/>
        <c:noMultiLvlLbl val="0"/>
      </c:catAx>
      <c:valAx>
        <c:axId val="51899392"/>
        <c:scaling>
          <c:orientation val="minMax"/>
          <c:max val="3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44355047632934774"/>
              <c:y val="0.9339284776902887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89785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>
        <c:manualLayout>
          <c:xMode val="edge"/>
          <c:yMode val="edge"/>
          <c:x val="4.567415184213084E-2"/>
          <c:y val="0"/>
          <c:w val="0.91744799261203447"/>
          <c:h val="0.2272781691762214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609878310665712"/>
          <c:y val="0.26064263582237462"/>
          <c:w val="0.53224218563588643"/>
          <c:h val="0.5871701630093204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Open wounds* </c:v>
                </c:pt>
              </c:strCache>
            </c:strRef>
          </c:tx>
          <c:invertIfNegative val="0"/>
          <c:dLbls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>
                <c:manualLayout>
                  <c:x val="9.0907897876401807E-3"/>
                  <c:y val="1.44131498770115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151515151515152E-3"/>
                  <c:y val="1.19047619047619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3">
                  <c:v>26</c:v>
                </c:pt>
                <c:pt idx="4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Bone/Nerve/Spinal cord injuries*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2">
                  <c:v>14</c:v>
                </c:pt>
                <c:pt idx="4">
                  <c:v>15</c:v>
                </c:pt>
                <c:pt idx="5">
                  <c:v>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Intracranial injuries*</c:v>
                </c:pt>
              </c:strCache>
            </c:strRef>
          </c:tx>
          <c:invertIfNegative val="0"/>
          <c:dLbls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5.952380952380952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2">
                  <c:v>45</c:v>
                </c:pt>
                <c:pt idx="3">
                  <c:v>24</c:v>
                </c:pt>
                <c:pt idx="4">
                  <c:v>68</c:v>
                </c:pt>
                <c:pt idx="5">
                  <c:v>160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Multiple injuries*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303030303030303E-3"/>
                  <c:y val="8.64788992620694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1.5151515151515152E-3"/>
                  <c:y val="-5.76525995080462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0802469135802469E-2"/>
                  <c:y val="-2.77777777777777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8</c:v>
                </c:pt>
                <c:pt idx="2">
                  <c:v>26</c:v>
                </c:pt>
                <c:pt idx="3">
                  <c:v>19</c:v>
                </c:pt>
                <c:pt idx="4">
                  <c:v>145</c:v>
                </c:pt>
                <c:pt idx="5">
                  <c:v>338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Other injuries*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4.6296296296296294E-3"/>
                  <c:y val="-2.1872265966754156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3513481269386781E-3"/>
                  <c:y val="1.9849081364829396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864197530864196E-3"/>
                  <c:y val="8.333333333333333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6</c:v>
                </c:pt>
                <c:pt idx="1">
                  <c:v>76</c:v>
                </c:pt>
                <c:pt idx="5">
                  <c:v>25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Asphyxiation*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-4.5454545454545452E-3"/>
                  <c:y val="8.64788992620694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Sheet1!$G$2:$G$7</c:f>
              <c:numCache>
                <c:formatCode>General</c:formatCode>
                <c:ptCount val="6"/>
                <c:pt idx="3">
                  <c:v>15</c:v>
                </c:pt>
                <c:pt idx="4">
                  <c:v>160</c:v>
                </c:pt>
                <c:pt idx="5">
                  <c:v>106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Int organ/Blood ves.*</c:v>
                </c:pt>
              </c:strCache>
            </c:strRef>
          </c:tx>
          <c:invertIfNegative val="0"/>
          <c:dLbls>
            <c:dLbl>
              <c:idx val="4"/>
              <c:layout>
                <c:manualLayout>
                  <c:x val="4.5454545454545452E-3"/>
                  <c:y val="-1.72957798524138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Sheet1!$H$2:$H$7</c:f>
              <c:numCache>
                <c:formatCode>General</c:formatCode>
                <c:ptCount val="6"/>
                <c:pt idx="2">
                  <c:v>13</c:v>
                </c:pt>
                <c:pt idx="3">
                  <c:v>35</c:v>
                </c:pt>
                <c:pt idx="4">
                  <c:v>177</c:v>
                </c:pt>
                <c:pt idx="5">
                  <c:v>247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Burns*</c:v>
                </c:pt>
              </c:strCache>
            </c:strRef>
          </c:tx>
          <c:invertIfNegative val="0"/>
          <c:dLbls>
            <c:dLbl>
              <c:idx val="5"/>
              <c:delete val="1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Sheet1!$I$2:$I$7</c:f>
              <c:numCache>
                <c:formatCode>General</c:formatCode>
                <c:ptCount val="6"/>
                <c:pt idx="0">
                  <c:v>23</c:v>
                </c:pt>
                <c:pt idx="5">
                  <c:v>6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Environ effects*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Fires/Explosions</c:v>
                </c:pt>
                <c:pt idx="1">
                  <c:v>Harmful substances/environment exposures</c:v>
                </c:pt>
                <c:pt idx="2">
                  <c:v>Falls</c:v>
                </c:pt>
                <c:pt idx="3">
                  <c:v>Assaults/Violent activities</c:v>
                </c:pt>
                <c:pt idx="4">
                  <c:v>Contact with objects/equipment</c:v>
                </c:pt>
                <c:pt idx="5">
                  <c:v>Transportation-related</c:v>
                </c:pt>
              </c:strCache>
            </c:strRef>
          </c:cat>
          <c:val>
            <c:numRef>
              <c:f>Sheet1!$J$2:$J$7</c:f>
              <c:numCache>
                <c:formatCode>General</c:formatCode>
                <c:ptCount val="6"/>
                <c:pt idx="1">
                  <c:v>9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1991680"/>
        <c:axId val="51993216"/>
      </c:barChart>
      <c:catAx>
        <c:axId val="519916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993216"/>
        <c:crosses val="autoZero"/>
        <c:auto val="1"/>
        <c:lblAlgn val="l"/>
        <c:lblOffset val="100"/>
        <c:noMultiLvlLbl val="0"/>
      </c:catAx>
      <c:valAx>
        <c:axId val="5199321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63631138153185396"/>
              <c:y val="0.93392853211261129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51991680"/>
        <c:crosses val="autoZero"/>
        <c:crossBetween val="between"/>
        <c:majorUnit val="50"/>
      </c:valAx>
    </c:plotArea>
    <c:legend>
      <c:legendPos val="t"/>
      <c:layout>
        <c:manualLayout>
          <c:xMode val="edge"/>
          <c:yMode val="edge"/>
          <c:x val="5.3184966462525511E-2"/>
          <c:y val="0"/>
          <c:w val="0.92803984729181566"/>
          <c:h val="0.241668575179557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409169339943616"/>
          <c:y val="3.0866359269839369E-2"/>
          <c:w val="0.64366299698648777"/>
          <c:h val="0.779562554680664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1.0802469135802469E-2"/>
                  <c:y val="-2.77777777777777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Upper extremities</c:v>
                </c:pt>
                <c:pt idx="1">
                  <c:v>Lower extremities</c:v>
                </c:pt>
                <c:pt idx="2">
                  <c:v>Neck </c:v>
                </c:pt>
                <c:pt idx="3">
                  <c:v>Head</c:v>
                </c:pt>
                <c:pt idx="4">
                  <c:v>Body system</c:v>
                </c:pt>
                <c:pt idx="5">
                  <c:v>Trunk</c:v>
                </c:pt>
                <c:pt idx="6">
                  <c:v>Multiple body parts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9</c:v>
                </c:pt>
                <c:pt idx="1">
                  <c:v>24</c:v>
                </c:pt>
                <c:pt idx="2">
                  <c:v>44</c:v>
                </c:pt>
                <c:pt idx="3">
                  <c:v>319</c:v>
                </c:pt>
                <c:pt idx="4">
                  <c:v>372</c:v>
                </c:pt>
                <c:pt idx="5">
                  <c:v>534</c:v>
                </c:pt>
                <c:pt idx="6">
                  <c:v>555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160384"/>
        <c:axId val="52161920"/>
      </c:barChart>
      <c:catAx>
        <c:axId val="521603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2161920"/>
        <c:crosses val="autoZero"/>
        <c:auto val="1"/>
        <c:lblAlgn val="ctr"/>
        <c:lblOffset val="100"/>
        <c:noMultiLvlLbl val="0"/>
      </c:catAx>
      <c:valAx>
        <c:axId val="52161920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60250109361329829"/>
              <c:y val="0.9339284672749239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21603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71442111402742"/>
          <c:y val="2.8153679065978821E-2"/>
          <c:w val="0.82631027024399728"/>
          <c:h val="0.788767232888721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3-7</c:v>
                </c:pt>
                <c:pt idx="4">
                  <c:v>8-14</c:v>
                </c:pt>
                <c:pt idx="5">
                  <c:v>15+</c:v>
                </c:pt>
              </c:strCache>
            </c:strRef>
          </c:cat>
          <c:val>
            <c:numRef>
              <c:f>Sheet1!$B$2:$B$7</c:f>
              <c:numCache>
                <c:formatCode>0</c:formatCode>
                <c:ptCount val="6"/>
                <c:pt idx="0">
                  <c:v>1591</c:v>
                </c:pt>
                <c:pt idx="1">
                  <c:v>97</c:v>
                </c:pt>
                <c:pt idx="2">
                  <c:v>33</c:v>
                </c:pt>
                <c:pt idx="3">
                  <c:v>43</c:v>
                </c:pt>
                <c:pt idx="4">
                  <c:v>33</c:v>
                </c:pt>
                <c:pt idx="5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156864"/>
        <c:axId val="51171328"/>
      </c:barChart>
      <c:catAx>
        <c:axId val="511568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Days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3579542140565761"/>
              <c:y val="0.9151570243125599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800"/>
            </a:pPr>
            <a:endParaRPr lang="en-US"/>
          </a:p>
        </c:txPr>
        <c:crossAx val="51171328"/>
        <c:crosses val="autoZero"/>
        <c:auto val="1"/>
        <c:lblAlgn val="ctr"/>
        <c:lblOffset val="100"/>
        <c:noMultiLvlLbl val="0"/>
      </c:catAx>
      <c:valAx>
        <c:axId val="511713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1728395061728392E-3"/>
              <c:y val="0.3510989815869020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511568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391020221889197"/>
          <c:y val="3.3324762976056563E-2"/>
          <c:w val="0.81251582670257827"/>
          <c:h val="0.859991697466388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7006802721088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2.7210884353741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8027201774706492E-3"/>
                  <c:y val="6.8027210884353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4013600887353246E-3"/>
                  <c:y val="1.3605442176870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4013600887353246E-3"/>
                  <c:y val="1.020408163265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4012261769209321E-3"/>
                  <c:y val="3.401092720552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trendline>
            <c:trendlineType val="linear"/>
            <c:dispRSqr val="0"/>
            <c:dispEq val="0"/>
          </c:trendline>
          <c:cat>
            <c:numRef>
              <c:f>Sheet1!$A$2:$A$9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Sheet1!$B$2:$B$9</c:f>
              <c:numCache>
                <c:formatCode>0.00</c:formatCode>
                <c:ptCount val="8"/>
                <c:pt idx="0">
                  <c:v>23.36</c:v>
                </c:pt>
                <c:pt idx="1">
                  <c:v>18.38</c:v>
                </c:pt>
                <c:pt idx="2">
                  <c:v>19.239999999999998</c:v>
                </c:pt>
                <c:pt idx="3">
                  <c:v>21.3</c:v>
                </c:pt>
                <c:pt idx="4">
                  <c:v>20.350000000000001</c:v>
                </c:pt>
                <c:pt idx="5">
                  <c:v>22.07</c:v>
                </c:pt>
                <c:pt idx="6">
                  <c:v>17.86</c:v>
                </c:pt>
                <c:pt idx="7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00096"/>
        <c:axId val="6101632"/>
      </c:barChart>
      <c:catAx>
        <c:axId val="6100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101632"/>
        <c:crosses val="autoZero"/>
        <c:auto val="1"/>
        <c:lblAlgn val="ctr"/>
        <c:lblOffset val="100"/>
        <c:noMultiLvlLbl val="0"/>
      </c:catAx>
      <c:valAx>
        <c:axId val="61016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Rate per 100,000 farm operators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8.0166307760685118E-3"/>
              <c:y val="0.1312084902430674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6100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71442111402742"/>
          <c:y val="0.12439729199411605"/>
          <c:w val="0.82631027024399728"/>
          <c:h val="0.7500768068233987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&lt; 25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140</c:v>
                </c:pt>
                <c:pt idx="1">
                  <c:v>231</c:v>
                </c:pt>
                <c:pt idx="2">
                  <c:v>594</c:v>
                </c:pt>
                <c:pt idx="3">
                  <c:v>626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4.1666666666666609E-2"/>
                  <c:y val="5.952382347296200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6296296296296294E-3"/>
                  <c:y val="8.928573520944300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&lt; 25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Sheet1!$C$2:$C$5</c:f>
              <c:numCache>
                <c:formatCode>0</c:formatCode>
                <c:ptCount val="4"/>
                <c:pt idx="0">
                  <c:v>9</c:v>
                </c:pt>
                <c:pt idx="1">
                  <c:v>11</c:v>
                </c:pt>
                <c:pt idx="2">
                  <c:v>32</c:v>
                </c:pt>
                <c:pt idx="3">
                  <c:v>45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2*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5.0925925925925923E-2"/>
                  <c:y val="1.19047646945924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296296296296294E-3"/>
                  <c:y val="-2.976191173648100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6296296296296294E-3"/>
                  <c:y val="2.976191173648100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&lt; 25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Sheet1!$D$2:$D$5</c:f>
              <c:numCache>
                <c:formatCode>0</c:formatCode>
                <c:ptCount val="4"/>
                <c:pt idx="1">
                  <c:v>5</c:v>
                </c:pt>
                <c:pt idx="2">
                  <c:v>8</c:v>
                </c:pt>
                <c:pt idx="3">
                  <c:v>18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3-7*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3.0864197530864196E-3"/>
                  <c:y val="-1.78571470418886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4012345679012343E-2"/>
                  <c:y val="2.976191173648100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&lt; 25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Sheet1!$E$2:$E$5</c:f>
              <c:numCache>
                <c:formatCode>0</c:formatCode>
                <c:ptCount val="4"/>
                <c:pt idx="1">
                  <c:v>6</c:v>
                </c:pt>
                <c:pt idx="2">
                  <c:v>13</c:v>
                </c:pt>
                <c:pt idx="3">
                  <c:v>20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8-14*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5.2469135802469133E-2"/>
                  <c:y val="-5.952382347296200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6296296296296294E-3"/>
                  <c:y val="-2.976191173648100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&lt; 25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Sheet1!$F$2:$F$5</c:f>
              <c:numCache>
                <c:formatCode>General</c:formatCode>
                <c:ptCount val="4"/>
                <c:pt idx="2" formatCode="0">
                  <c:v>7</c:v>
                </c:pt>
                <c:pt idx="3" formatCode="0">
                  <c:v>21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15+*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"/>
                  <c:y val="-2.67857205628329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0864197530864196E-3"/>
                  <c:y val="-2.976191173648100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&lt; 25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Sheet1!$G$2:$G$5</c:f>
              <c:numCache>
                <c:formatCode>General</c:formatCode>
                <c:ptCount val="4"/>
                <c:pt idx="2" formatCode="0">
                  <c:v>19</c:v>
                </c:pt>
                <c:pt idx="3" formatCode="0">
                  <c:v>36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2196096"/>
        <c:axId val="52197632"/>
      </c:barChart>
      <c:catAx>
        <c:axId val="52196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800"/>
            </a:pPr>
            <a:endParaRPr lang="en-US"/>
          </a:p>
        </c:txPr>
        <c:crossAx val="52197632"/>
        <c:crosses val="autoZero"/>
        <c:auto val="1"/>
        <c:lblAlgn val="ctr"/>
        <c:lblOffset val="100"/>
        <c:noMultiLvlLbl val="0"/>
      </c:catAx>
      <c:valAx>
        <c:axId val="521976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1728395061728392E-3"/>
              <c:y val="0.3510989815869020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5219609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71442111402742"/>
          <c:y val="4.4861391929187228E-2"/>
          <c:w val="0.82631027024399728"/>
          <c:h val="0.774867212010501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&lt; 16</c:v>
                </c:pt>
                <c:pt idx="1">
                  <c:v>16-24</c:v>
                </c:pt>
                <c:pt idx="2">
                  <c:v>25-44</c:v>
                </c:pt>
                <c:pt idx="3">
                  <c:v>45-64</c:v>
                </c:pt>
                <c:pt idx="4">
                  <c:v>65+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55</c:v>
                </c:pt>
                <c:pt idx="1">
                  <c:v>104</c:v>
                </c:pt>
                <c:pt idx="2">
                  <c:v>260</c:v>
                </c:pt>
                <c:pt idx="3">
                  <c:v>673</c:v>
                </c:pt>
                <c:pt idx="4">
                  <c:v>766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281920"/>
        <c:axId val="33284096"/>
      </c:barChart>
      <c:catAx>
        <c:axId val="33281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Years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2782480314960634"/>
              <c:y val="0.9327477158357462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3284096"/>
        <c:crosses val="autoZero"/>
        <c:auto val="1"/>
        <c:lblAlgn val="ctr"/>
        <c:lblOffset val="100"/>
        <c:noMultiLvlLbl val="0"/>
      </c:catAx>
      <c:valAx>
        <c:axId val="332840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1728395061728392E-3"/>
              <c:y val="0.3510989815869020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332819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71442111402742"/>
          <c:y val="2.9689334287759484E-2"/>
          <c:w val="0.82631027024399728"/>
          <c:h val="0.732442853734192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&lt; 25</c:v>
                </c:pt>
                <c:pt idx="1">
                  <c:v>25-44</c:v>
                </c:pt>
                <c:pt idx="2">
                  <c:v>45-64</c:v>
                </c:pt>
                <c:pt idx="3">
                  <c:v>65+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883.43</c:v>
                </c:pt>
                <c:pt idx="1">
                  <c:v>111.68</c:v>
                </c:pt>
                <c:pt idx="2">
                  <c:v>112.72</c:v>
                </c:pt>
                <c:pt idx="3">
                  <c:v>257.89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95392"/>
        <c:axId val="34001664"/>
      </c:barChart>
      <c:catAx>
        <c:axId val="33995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Years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3708406240886553"/>
              <c:y val="0.8557726079694583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4001664"/>
        <c:crosses val="autoZero"/>
        <c:auto val="1"/>
        <c:lblAlgn val="ctr"/>
        <c:lblOffset val="100"/>
        <c:noMultiLvlLbl val="0"/>
      </c:catAx>
      <c:valAx>
        <c:axId val="3400166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Rate per 100,000 farm operators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1728395061728392E-3"/>
              <c:y val="8.9901038725263283E-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33995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Females</c:v>
                </c:pt>
                <c:pt idx="1">
                  <c:v>Males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103</c:v>
                </c:pt>
                <c:pt idx="1">
                  <c:v>1755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85782784096432385"/>
          <c:y val="0.37160931275841186"/>
          <c:w val="0.13291289977641685"/>
          <c:h val="0.206272565639621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81959025955089"/>
          <c:y val="4.4861391929187228E-2"/>
          <c:w val="0.84482878876251577"/>
          <c:h val="0.84317326500459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94</c:v>
                </c:pt>
                <c:pt idx="1">
                  <c:v>97</c:v>
                </c:pt>
                <c:pt idx="2">
                  <c:v>100</c:v>
                </c:pt>
                <c:pt idx="3">
                  <c:v>137</c:v>
                </c:pt>
                <c:pt idx="4">
                  <c:v>188</c:v>
                </c:pt>
                <c:pt idx="5">
                  <c:v>198</c:v>
                </c:pt>
                <c:pt idx="6">
                  <c:v>246</c:v>
                </c:pt>
                <c:pt idx="7">
                  <c:v>204</c:v>
                </c:pt>
                <c:pt idx="8">
                  <c:v>195</c:v>
                </c:pt>
                <c:pt idx="9">
                  <c:v>204</c:v>
                </c:pt>
                <c:pt idx="10">
                  <c:v>121</c:v>
                </c:pt>
                <c:pt idx="11">
                  <c:v>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059392"/>
        <c:axId val="34060928"/>
      </c:barChart>
      <c:catAx>
        <c:axId val="34059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4060928"/>
        <c:crosses val="autoZero"/>
        <c:auto val="1"/>
        <c:lblAlgn val="ctr"/>
        <c:lblOffset val="100"/>
        <c:noMultiLvlLbl val="0"/>
      </c:catAx>
      <c:valAx>
        <c:axId val="340609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1728395061728392E-3"/>
              <c:y val="0.35109898158690206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4059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745516185476815"/>
          <c:y val="3.0931546572954195E-2"/>
          <c:w val="0.82631027024399728"/>
          <c:h val="0.755433892264630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12:00-5:59am</c:v>
                </c:pt>
                <c:pt idx="1">
                  <c:v>6:00-11:59am</c:v>
                </c:pt>
                <c:pt idx="2">
                  <c:v>12:00-5:59pm</c:v>
                </c:pt>
                <c:pt idx="3">
                  <c:v>6:00-11:59pm</c:v>
                </c:pt>
                <c:pt idx="4">
                  <c:v>Not reported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27</c:v>
                </c:pt>
                <c:pt idx="1">
                  <c:v>445</c:v>
                </c:pt>
                <c:pt idx="2">
                  <c:v>876</c:v>
                </c:pt>
                <c:pt idx="3">
                  <c:v>302</c:v>
                </c:pt>
                <c:pt idx="4">
                  <c:v>208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883840"/>
        <c:axId val="34936320"/>
      </c:barChart>
      <c:catAx>
        <c:axId val="34883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500000"/>
          <a:lstStyle/>
          <a:p>
            <a:pPr>
              <a:defRPr sz="1800"/>
            </a:pPr>
            <a:endParaRPr lang="en-US"/>
          </a:p>
        </c:txPr>
        <c:crossAx val="34936320"/>
        <c:crosses val="autoZero"/>
        <c:auto val="1"/>
        <c:lblAlgn val="ctr"/>
        <c:lblOffset val="100"/>
        <c:noMultiLvlLbl val="0"/>
      </c:catAx>
      <c:valAx>
        <c:axId val="3493632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6.1728395061728392E-3"/>
              <c:y val="0.3510989815869020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34883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927687858462135"/>
          <c:y val="3.0866359269839369E-2"/>
          <c:w val="0.69150250315932726"/>
          <c:h val="0.779562554680664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Industrial place/Premise</c:v>
                </c:pt>
                <c:pt idx="1">
                  <c:v>Home</c:v>
                </c:pt>
                <c:pt idx="2">
                  <c:v>Other place</c:v>
                </c:pt>
                <c:pt idx="3">
                  <c:v>Street/Highway</c:v>
                </c:pt>
                <c:pt idx="4">
                  <c:v>Farm</c:v>
                </c:pt>
              </c:strCache>
            </c:strRef>
          </c:cat>
          <c:val>
            <c:numRef>
              <c:f>Sheet1!$B$2:$B$6</c:f>
              <c:numCache>
                <c:formatCode>0</c:formatCode>
                <c:ptCount val="5"/>
                <c:pt idx="0">
                  <c:v>18</c:v>
                </c:pt>
                <c:pt idx="1">
                  <c:v>23</c:v>
                </c:pt>
                <c:pt idx="2">
                  <c:v>50</c:v>
                </c:pt>
                <c:pt idx="3">
                  <c:v>285</c:v>
                </c:pt>
                <c:pt idx="4">
                  <c:v>1482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56736"/>
        <c:axId val="35158656"/>
      </c:barChart>
      <c:catAx>
        <c:axId val="351567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5158656"/>
        <c:crosses val="autoZero"/>
        <c:auto val="1"/>
        <c:lblAlgn val="ctr"/>
        <c:lblOffset val="100"/>
        <c:noMultiLvlLbl val="0"/>
      </c:catAx>
      <c:valAx>
        <c:axId val="35158656"/>
        <c:scaling>
          <c:orientation val="minMax"/>
          <c:max val="16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4694553805774282"/>
              <c:y val="0.90059514435695553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35156736"/>
        <c:crosses val="autoZero"/>
        <c:crossBetween val="between"/>
        <c:majorUnit val="200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409169339943616"/>
          <c:y val="3.0866359269839369E-2"/>
          <c:w val="0.64366299698648777"/>
          <c:h val="0.779562554680664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Sheet1!$A$2:$A$9</c:f>
              <c:strCache>
                <c:ptCount val="8"/>
                <c:pt idx="0">
                  <c:v>Protective service activities</c:v>
                </c:pt>
                <c:pt idx="1">
                  <c:v>Physical activities (NEC)</c:v>
                </c:pt>
                <c:pt idx="2">
                  <c:v>Not reported</c:v>
                </c:pt>
                <c:pt idx="3">
                  <c:v>Other </c:v>
                </c:pt>
                <c:pt idx="4">
                  <c:v>Materials handling operations</c:v>
                </c:pt>
                <c:pt idx="5">
                  <c:v>Tools/Machinery</c:v>
                </c:pt>
                <c:pt idx="6">
                  <c:v>Construct/Repair/Clean</c:v>
                </c:pt>
                <c:pt idx="7">
                  <c:v>Vehicle/Transportation operations</c:v>
                </c:pt>
              </c:strCache>
            </c:strRef>
          </c:cat>
          <c:val>
            <c:numRef>
              <c:f>Sheet1!$B$2:$B$9</c:f>
              <c:numCache>
                <c:formatCode>0</c:formatCode>
                <c:ptCount val="8"/>
                <c:pt idx="0">
                  <c:v>11</c:v>
                </c:pt>
                <c:pt idx="1">
                  <c:v>60</c:v>
                </c:pt>
                <c:pt idx="2">
                  <c:v>80</c:v>
                </c:pt>
                <c:pt idx="3">
                  <c:v>120</c:v>
                </c:pt>
                <c:pt idx="4">
                  <c:v>125</c:v>
                </c:pt>
                <c:pt idx="5">
                  <c:v>178</c:v>
                </c:pt>
                <c:pt idx="6">
                  <c:v>326</c:v>
                </c:pt>
                <c:pt idx="7">
                  <c:v>958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002368"/>
        <c:axId val="51022848"/>
      </c:barChart>
      <c:catAx>
        <c:axId val="51002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022848"/>
        <c:crosses val="autoZero"/>
        <c:auto val="1"/>
        <c:lblAlgn val="ctr"/>
        <c:lblOffset val="100"/>
        <c:noMultiLvlLbl val="0"/>
      </c:catAx>
      <c:valAx>
        <c:axId val="51022848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# Fatalities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7472331583552061"/>
              <c:y val="0.93392847769028875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510023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6D1A7AC-CB4A-4DD1-95A6-48EBBE52DD9C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C0111EB5-3BC6-4365-977D-C64717C83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303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7E69DC23-F8E2-411F-A7F1-1ADD7032D4CF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1"/>
            <a:ext cx="5486400" cy="4183380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801AADAC-BC2A-4A23-96DB-64E5152035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50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671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largest proportion of fatalities occurred on the farm (80%). An additional 15% occurred on a street or highway.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Approximately 5% of all agriculture-related fatalities occurred in the home, an industrial environment, or another place.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01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More than half </a:t>
            </a:r>
            <a:r>
              <a:rPr lang="en-US" baseline="0" dirty="0" smtClean="0"/>
              <a:t>(51.6%) of the individuals who died due to an agriculture-related injury from 2005-2012 were performing vehicle- or transportation-related tasks at the time of the incident.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 these 958 fatalities,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315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or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33%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were due to farm vehicle (e.g. tractor) rollovers.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second most common activity at the time of the injury was construction, repair, and cleaning tasks, which accounted for 18% of fatalities.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third most common activity at the time of the injury was tools/machinery which accounted for 10% of fatalities.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Materials handling (7%), other (6.5%--of which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106/120 or 88%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were due to animal care/tending activities and 67/106 or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63% were due to assaults by animals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physical activities (3%), and protective service activities (&lt;1%) were less common activities at the time of injury.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For 4% of cases, the activity at the time of injury was not reported.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713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Vehicle or transportation-related tasks were the most common activity at the time of the fatal injury incident across all age groups.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Construction, repair, and cleaning tasks were the second most common activity at the time of fatal injury for individuals age 16 and older.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Materials and handling tasks was the second most common activity for individuals less than age 16.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Tools and machinery-related tasks was the third most common activity for those over age 25.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third most common activity for individuals age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16-24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was materials handling tasks.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002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Vehicular injury</a:t>
            </a:r>
            <a:r>
              <a:rPr lang="en-US" baseline="0" dirty="0" smtClean="0"/>
              <a:t> was the most common primary source of fatality accounting for 55% of deaths.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second and third most common primary sources of fatal injury were machinery (15%) and persons/plants/animals/minerals (11%).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Less that 19% of deaths fell into each of the remaining categories: structure/surfaces, parts/materials, containers/furniture/fixtures, chemicals/chemical products, tool/instruments/equipment, and other 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majority of deaths did not involve a secondary source (n=1016/1858</a:t>
            </a:r>
            <a:r>
              <a:rPr lang="en-US" baseline="0" dirty="0" smtClean="0"/>
              <a:t> or 55%)</a:t>
            </a:r>
            <a:endParaRPr lang="en-US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Of those involving</a:t>
            </a:r>
            <a:r>
              <a:rPr lang="en-US" baseline="0" dirty="0" smtClean="0"/>
              <a:t> a secondary source, v</a:t>
            </a:r>
            <a:r>
              <a:rPr lang="en-US" dirty="0" smtClean="0"/>
              <a:t>ehicular injury</a:t>
            </a:r>
            <a:r>
              <a:rPr lang="en-US" baseline="0" dirty="0" smtClean="0"/>
              <a:t> was the most common fatality accounting for 24% of deaths.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second and third most common secondary sources of fatal injury were persons/plants/animals/minerals and structures/surfaces (15%).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Followed by containers/furniture/fixtures (12%) and machinery (11%).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23% of deaths fell into each of the remaining categories: parts/materials, other secondary sources, tool/instruments/equipment, and chemicals/chemical products.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5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Transportation-related causes of injury accounted for 49% of all agriculture-related deaths (of which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315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/913 or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34.5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were due to farm vehicle rollovers). After transportation-related, contact with objects or equipment accounted for another 32% of agriculture-related fatalities.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Less than 20% of cases involved: assaults/violent acts, falls, harmful substances/environmental exposures, and fires/explosions.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755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</a:t>
            </a:r>
            <a:r>
              <a:rPr lang="en-US" baseline="0" dirty="0" smtClean="0"/>
              <a:t> most common cause of agriculture-related fatality in the Midwest was transportation-related events, followed by contact with objects or equipment. This was consistent within each age group.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third most common cause of injury varied by age. For individuals age 65 and older, the third most common cause of fatality was falls, </a:t>
            </a:r>
            <a:r>
              <a:rPr lang="en-US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though assaults and violent activities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were nearly as prevalent. For individuals between the ages of 45-64, assaults/violent activities was the third most common cause of injury. For individuals in the 25-44 and 16-24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age groups,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harmful substances/environmental exposures was the third most common cause of injury.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In general, numbers of injury occurrences in a particular category tended to increase with age. An exception to this trend was fatalities due to harmful substances/environmental exposures which peaked in the 45-64 category and declined in the 65 and older category.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For those 25 and older, the number of fatalities from fires and explosions increased with age.</a:t>
            </a: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8865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For 29% of those experiencing a</a:t>
            </a:r>
            <a:r>
              <a:rPr lang="en-US" baseline="0" dirty="0" smtClean="0"/>
              <a:t> fatality, the nature of the injury was recorded as multiple injuries followed closely by internal organ/blood vessel </a:t>
            </a:r>
            <a:r>
              <a:rPr lang="en-US" baseline="0" smtClean="0"/>
              <a:t>(</a:t>
            </a:r>
            <a:r>
              <a:rPr lang="en-US" baseline="0" smtClean="0"/>
              <a:t>25%).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An additional 16% of deaths resulted from intracranial injuries as well as asphyxiation.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Less than 14% of injuries were due to other injuries (6%), bone/nerve/spinal cord injuries (3%), open wounds (3%), and burns (2%).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451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Multiple injuries was the most common type of injury accounting for 29% of agriculture-related deaths overall followed by internal organ/blood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vessel injuries (25%)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most common type of injury among those &lt; 16 years of age was intracranial injuries (29%) followed closely by asphyxiation (25%); among those aged 16-24 was multiple injuries (30%) and intracranial injuries (24%), 25-44 was multiple injuries (32%) and asphyxiation (19%); among those aged 45-64 was internal organ/blood vessel injuries (28%) followed by multiple injuries (27%), and for those aged 65 and over, multiple injuries (30%) and internal organ/blood vessel injuries (29%).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aseline="0" dirty="0" smtClean="0"/>
              <a:t>The third most common type of injury among those &lt; 16 was internal organ/blood vessel injuries (22%); among those 16-24 was asphyxiation which accounted for 15% of fatalities; among those 25-44 years of age was internal organ/blood vessel injuries (15%); among those aged 45-64 was asphyxiation (15.6%) and intracranial injuries (15.3%); and for those aged 65 and over was intracranial injuries (16%).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508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Among the top three causes of injury (transportation-related, contacts with objects or equipment, and assaults/violent attacks), the most common types of injuries were internal organ/blood vessel injuries, multiple injuries, intracranial injuries, and asphyxiation.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Deaths due to open wounds were most commonly caused by assault/violent attack (52%) or contact with objects or equipment (36%); together these causes accounted for 88% of the deaths due to open wounds. The remaining 10% of deaths due to open wounds were the result of transportation-related incidents or fall incidents.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Deaths due to bone/nerve/spinal cord injuries were most commonly caused by transportation-related incidents (44%), contacts with objects or equipment (28%), or falls (26%).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most common type of fatal injury among those experiencing a fall was intracranial injuries (42%). Other types of common fatal injuries among those experiencing a fall were multiple injuries (24%), bone/nerve/spinal cord injuries (13%), and internal organ/blood vessel injuries (12%).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87% of the deaths resulting from harmful substance or environmental exposures were caused by other injuries (at least some of these “other injuries” were likely poisonings) followed by environmental effects (10%).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97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3966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Among agriculture-related </a:t>
            </a:r>
            <a:r>
              <a:rPr lang="en-US" baseline="0" dirty="0" smtClean="0"/>
              <a:t>fatalities, death most commonly occurred due to injury to multiple body parts (30%), the trunk (29%), body systems (20%), or the head (17%).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Neck, lower extremity, and upper extremity injuries combined accounted for only 4% of agriculture-related fatalities.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320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Of the individuals</a:t>
            </a:r>
            <a:r>
              <a:rPr lang="en-US" baseline="0" dirty="0" smtClean="0"/>
              <a:t> experiencing a agriculture-related death, most died relatively soon after the inciting injury. Of the agriculture-related fatalities, </a:t>
            </a:r>
            <a:r>
              <a:rPr lang="en-US" dirty="0" smtClean="0"/>
              <a:t>86%</a:t>
            </a:r>
            <a:r>
              <a:rPr lang="en-US" baseline="0" dirty="0" smtClean="0"/>
              <a:t> occurred within the first 24 hours, 93% within the first 48 hours, and 95% within the first week.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Only 3% of individuals experiencing an agriculture-related fatality died of their injuries more than two weeks after the incident.</a:t>
            </a:r>
          </a:p>
          <a:p>
            <a:pPr marL="171450" indent="-1714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651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For</a:t>
            </a:r>
            <a:r>
              <a:rPr lang="en-US" baseline="0" dirty="0" smtClean="0"/>
              <a:t> all age groups, most agriculture-related fatalities occurred within in the first 24 hours of the injury.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As age increased, both the crude number of deaths and the number of deaths that occur a longer period after the injury also increased. 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baseline="0" dirty="0" smtClean="0"/>
              <a:t>For adults above 45 years and older, </a:t>
            </a:r>
            <a:r>
              <a:rPr lang="en-US" b="0" baseline="0" dirty="0" smtClean="0"/>
              <a:t>6% of the deaths occurred between 24-48 hours after injury. Of the 130 deaths from all ages occurring between 24-48 hours, 48% were in adults age 65 and older, and 79</a:t>
            </a:r>
            <a:r>
              <a:rPr lang="en-US" baseline="0" dirty="0" smtClean="0"/>
              <a:t>% of deaths were in adults age 45 and older.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aseline="0" dirty="0" smtClean="0"/>
              <a:t>Older adults accounted for the majority of deaths that occurred greater than two weeks after the injury; the proportion of these deaths also increased with age. Of the 61 deaths occurring more than two weeks after the injury, 59% were adults age 65 and older, and 90% were adults age 45 and older.</a:t>
            </a: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313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74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number of agriculture-related</a:t>
            </a:r>
            <a:r>
              <a:rPr lang="en-US" baseline="0" dirty="0" smtClean="0"/>
              <a:t> deaths per year in the Midwest remained fairly stable from 2006-2010 then a decreasing trend occurred in 2011-2012.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On average, there were 232 agriculture-related fatalities per year from 2005-2012.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086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rate of agriculture-related</a:t>
            </a:r>
            <a:r>
              <a:rPr lang="en-US" baseline="0" dirty="0" smtClean="0"/>
              <a:t> deaths per year remained fairly stable from 2005-2012 with a decrease </a:t>
            </a:r>
            <a:r>
              <a:rPr lang="en-US" baseline="0" smtClean="0"/>
              <a:t>in fatality rates in 2011-2012. </a:t>
            </a:r>
            <a:endParaRPr lang="en-US" baseline="0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For every 100,000 people in the Midwest, there was an average of 19.94 agriculture-related deaths per year from 2005-2012.</a:t>
            </a:r>
            <a:endParaRPr lang="en-US" dirty="0" smtClean="0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980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greatest number of agriculture-related fatalities occurred in older adults with 41% of deaths occurring in adults age 65 and older.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Over three-quarters (77%) of the agriculture-related deaths occurred among persons 45 or older.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Less than 3% of agriculture-related</a:t>
            </a:r>
            <a:r>
              <a:rPr lang="en-US" baseline="0" dirty="0" smtClean="0"/>
              <a:t> fatalities occurred in minors less than 16 years old.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21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highest rate of agriculture-related fatalities occurred in the young (yet only comprised 9% of the deaths) followed by persons aged 65 and older, which comprised the largest proportion of fatalities (41%).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21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Person</a:t>
            </a:r>
            <a:r>
              <a:rPr lang="en-US" baseline="0" dirty="0" smtClean="0"/>
              <a:t>s experiencing agriculture-related fatality are much more likely to be male than female. </a:t>
            </a:r>
            <a:r>
              <a:rPr lang="en-US" dirty="0" smtClean="0"/>
              <a:t>Of the 1858 </a:t>
            </a:r>
            <a:r>
              <a:rPr lang="en-US" baseline="0" dirty="0" smtClean="0"/>
              <a:t>agriculture-related deaths in the Midwest, t</a:t>
            </a:r>
            <a:r>
              <a:rPr lang="en-US" dirty="0" smtClean="0"/>
              <a:t>he majority (94%) of them oc</a:t>
            </a:r>
            <a:r>
              <a:rPr lang="en-US" baseline="0" dirty="0" smtClean="0"/>
              <a:t>curred in males, while only 4% occurred in females.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For every agriculture-related death in a female, there were 17 agriculture-related deaths in males.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850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frequency of agriculture-related fatalities was</a:t>
            </a:r>
            <a:r>
              <a:rPr lang="en-US" baseline="0" dirty="0" smtClean="0"/>
              <a:t> </a:t>
            </a:r>
            <a:r>
              <a:rPr lang="en-US" dirty="0" smtClean="0"/>
              <a:t>lowest</a:t>
            </a:r>
            <a:r>
              <a:rPr lang="en-US" baseline="0" dirty="0" smtClean="0"/>
              <a:t> in the winter, rose during the spring, peaked during the summer, and declined again in the fall. This trend may correspond to increase in farming activities during non-winter months.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The greatest number of deaths occurred in July (13%), while the lowest number of deaths occurred in December (4%).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82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71%</a:t>
            </a:r>
            <a:r>
              <a:rPr lang="en-US" baseline="0" dirty="0" smtClean="0"/>
              <a:t> of the agriculture related deaths occurred during the morning/afternoon (6:00am – 5:59pm), compared to only 18% of deaths that occurred during the evening/night (6:00pm-5:59am). Deaths most frequently occurred (47%) during the afternoon and evening, 12:00-5:59pm, which appears to coincide with workday activity.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Agriculture-related fatalities were least likely to occur in the early morning between 12:00am -5:59pm.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baseline="0" dirty="0" smtClean="0"/>
              <a:t>For 208 (11%) of the documented fatalities, no time was reported for the agriculture-related incident.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1AADAC-BC2A-4A23-96DB-64E5152035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3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D340FA-BE6E-4196-AD46-D039E194F058}" type="datetimeFigureOut">
              <a:rPr lang="en-US" smtClean="0"/>
              <a:t>3/9/2015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813259-9575-433A-B891-1F2121D018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jpeg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jpeg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Fatal Occupational Injuries in Selected Agricultural Industries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2005 – 2012 (Midwest Region)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610" y="6046366"/>
            <a:ext cx="1956390" cy="7354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618325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January 2015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3598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67216" cy="990600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States </a:t>
            </a:r>
            <a:r>
              <a:rPr lang="en-US" sz="3100" b="1" dirty="0" smtClean="0"/>
              <a:t>By Location of Incident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75397957"/>
              </p:ext>
            </p:extLst>
          </p:nvPr>
        </p:nvGraphicFramePr>
        <p:xfrm>
          <a:off x="457200" y="16002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16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15400" cy="887834"/>
          </a:xfrm>
        </p:spPr>
        <p:txBody>
          <a:bodyPr>
            <a:noAutofit/>
          </a:bodyPr>
          <a:lstStyle/>
          <a:p>
            <a:r>
              <a:rPr lang="en-US" sz="3600" b="1" dirty="0"/>
              <a:t>Agriculture-Related Occupational Fatalities in Twelve Midwestern States </a:t>
            </a:r>
            <a:r>
              <a:rPr lang="en-US" sz="3600" b="1" dirty="0" smtClean="0"/>
              <a:t>By </a:t>
            </a:r>
            <a:r>
              <a:rPr lang="en-US" sz="3600" b="1" dirty="0"/>
              <a:t>Activity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630760581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399"/>
            <a:ext cx="8991600" cy="786817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States </a:t>
            </a:r>
            <a:r>
              <a:rPr lang="en-US" sz="3100" b="1" dirty="0" smtClean="0"/>
              <a:t>By Age and Activity 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1330113"/>
              </p:ext>
            </p:extLst>
          </p:nvPr>
        </p:nvGraphicFramePr>
        <p:xfrm>
          <a:off x="457200" y="16002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8252176" y="6520934"/>
            <a:ext cx="867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P=0.064</a:t>
            </a:r>
            <a:endParaRPr lang="en-US" sz="12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1816" y="609600"/>
            <a:ext cx="1447800" cy="65923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9483" y="6005899"/>
            <a:ext cx="41015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*  No data or data that do not meet BLS publication criteria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0924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838200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States </a:t>
            </a:r>
            <a:r>
              <a:rPr lang="en-US" sz="3100" b="1" dirty="0" smtClean="0"/>
              <a:t>By </a:t>
            </a:r>
            <a:r>
              <a:rPr lang="en-US" sz="3100" b="1" u="sng" dirty="0" smtClean="0"/>
              <a:t>Primary</a:t>
            </a:r>
            <a:r>
              <a:rPr lang="en-US" sz="3100" b="1" dirty="0" smtClean="0"/>
              <a:t> Source of Injury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19763581"/>
              </p:ext>
            </p:extLst>
          </p:nvPr>
        </p:nvGraphicFramePr>
        <p:xfrm>
          <a:off x="457200" y="1600201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579120"/>
            <a:ext cx="13716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89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6142"/>
            <a:ext cx="8991600" cy="1202211"/>
          </a:xfrm>
        </p:spPr>
        <p:txBody>
          <a:bodyPr>
            <a:noAutofit/>
          </a:bodyPr>
          <a:lstStyle/>
          <a:p>
            <a:r>
              <a:rPr lang="en-US" sz="3000" b="1" dirty="0"/>
              <a:t>Agriculture-Related Occupational Fatalities in Twelve Midwestern States </a:t>
            </a:r>
            <a:r>
              <a:rPr lang="en-US" sz="3000" b="1" dirty="0" smtClean="0"/>
              <a:t>By </a:t>
            </a:r>
            <a:r>
              <a:rPr lang="en-US" sz="3000" b="1" u="sng" dirty="0" smtClean="0"/>
              <a:t>Secondary</a:t>
            </a:r>
            <a:r>
              <a:rPr lang="en-US" sz="3000" b="1" dirty="0" smtClean="0"/>
              <a:t> Source* of </a:t>
            </a:r>
            <a:br>
              <a:rPr lang="en-US" sz="3000" b="1" dirty="0" smtClean="0"/>
            </a:br>
            <a:r>
              <a:rPr lang="en-US" sz="3000" b="1" dirty="0" smtClean="0"/>
              <a:t>Injury</a:t>
            </a:r>
            <a:endParaRPr lang="en-US" sz="3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62513889"/>
              </p:ext>
            </p:extLst>
          </p:nvPr>
        </p:nvGraphicFramePr>
        <p:xfrm>
          <a:off x="457200" y="1600201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579120"/>
            <a:ext cx="1524000" cy="65923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5958074"/>
            <a:ext cx="4814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* 1,016 deaths did not have a secondary source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95671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762999" cy="914400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States </a:t>
            </a:r>
            <a:r>
              <a:rPr lang="en-US" sz="3100" b="1" dirty="0" smtClean="0"/>
              <a:t>By </a:t>
            </a:r>
            <a:r>
              <a:rPr lang="en-US" sz="3100" b="1" dirty="0"/>
              <a:t>Cause </a:t>
            </a:r>
            <a:r>
              <a:rPr lang="en-US" sz="3100" b="1" dirty="0" smtClean="0"/>
              <a:t>of Injury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41585590"/>
              </p:ext>
            </p:extLst>
          </p:nvPr>
        </p:nvGraphicFramePr>
        <p:xfrm>
          <a:off x="304800" y="1600200"/>
          <a:ext cx="8534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26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762000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States </a:t>
            </a:r>
            <a:r>
              <a:rPr lang="en-US" sz="3100" b="1" dirty="0" smtClean="0"/>
              <a:t>By Age and </a:t>
            </a:r>
            <a:r>
              <a:rPr lang="en-US" sz="3100" b="1" dirty="0"/>
              <a:t>Cause </a:t>
            </a:r>
            <a:r>
              <a:rPr lang="en-US" sz="3100" b="1" dirty="0" smtClean="0"/>
              <a:t>of Injury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9066958"/>
              </p:ext>
            </p:extLst>
          </p:nvPr>
        </p:nvGraphicFramePr>
        <p:xfrm>
          <a:off x="457200" y="16002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8153400" y="6520934"/>
            <a:ext cx="9436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P&lt;0.0001</a:t>
            </a:r>
            <a:endParaRPr lang="en-US" sz="12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609600"/>
            <a:ext cx="1295400" cy="65923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9483" y="6005899"/>
            <a:ext cx="41015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*  No data or data that do not meet BLS publication criteria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37167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066800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States </a:t>
            </a:r>
            <a:r>
              <a:rPr lang="en-US" sz="3100" b="1" dirty="0" smtClean="0"/>
              <a:t>By </a:t>
            </a:r>
            <a:r>
              <a:rPr lang="en-US" sz="3100" b="1" dirty="0"/>
              <a:t>Nature </a:t>
            </a:r>
            <a:r>
              <a:rPr lang="en-US" sz="3100" b="1" dirty="0" smtClean="0"/>
              <a:t>of Injury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87617815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31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838200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States </a:t>
            </a:r>
            <a:r>
              <a:rPr lang="en-US" sz="3100" b="1" dirty="0" smtClean="0"/>
              <a:t>By Age and Nature of Injury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8840841"/>
              </p:ext>
            </p:extLst>
          </p:nvPr>
        </p:nvGraphicFramePr>
        <p:xfrm>
          <a:off x="457200" y="1600199"/>
          <a:ext cx="8229600" cy="440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8141208" y="6542022"/>
            <a:ext cx="10198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P&lt;0.0001</a:t>
            </a:r>
            <a:endParaRPr lang="en-US" sz="12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848" y="612198"/>
            <a:ext cx="1240200" cy="65923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97173" y="6005899"/>
            <a:ext cx="41015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*  No data or data that do not meet BLS publication criteria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8108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69" y="105508"/>
            <a:ext cx="8991600" cy="1116434"/>
          </a:xfrm>
        </p:spPr>
        <p:txBody>
          <a:bodyPr>
            <a:noAutofit/>
          </a:bodyPr>
          <a:lstStyle/>
          <a:p>
            <a:r>
              <a:rPr lang="en-US" sz="3000" b="1" dirty="0"/>
              <a:t>Agriculture-Related Occupational Fatalities in Twelve Midwestern States </a:t>
            </a:r>
            <a:r>
              <a:rPr lang="en-US" sz="3000" b="1" dirty="0" smtClean="0"/>
              <a:t>By Cause and </a:t>
            </a:r>
            <a:br>
              <a:rPr lang="en-US" sz="3000" b="1" dirty="0" smtClean="0"/>
            </a:br>
            <a:r>
              <a:rPr lang="en-US" sz="3000" b="1" dirty="0" smtClean="0"/>
              <a:t>Nature of Injury</a:t>
            </a:r>
            <a:endParaRPr lang="en-US" sz="3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59097874"/>
              </p:ext>
            </p:extLst>
          </p:nvPr>
        </p:nvGraphicFramePr>
        <p:xfrm>
          <a:off x="304800" y="1600199"/>
          <a:ext cx="8382000" cy="4405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609600"/>
            <a:ext cx="1447800" cy="65923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89483" y="6005899"/>
            <a:ext cx="41015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*  No data or data that do not meet BLS publication criteria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8088923" y="6550116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 &lt;0.0001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48023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399"/>
          </a:xfrm>
        </p:spPr>
        <p:txBody>
          <a:bodyPr/>
          <a:lstStyle/>
          <a:p>
            <a:r>
              <a:rPr lang="en-US" b="1" dirty="0" smtClean="0"/>
              <a:t>Population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7772400" cy="4495800"/>
          </a:xfrm>
        </p:spPr>
        <p:txBody>
          <a:bodyPr>
            <a:normAutofit/>
          </a:bodyPr>
          <a:lstStyle/>
          <a:p>
            <a:pPr marL="457200" indent="-457200" algn="l">
              <a:buSzPct val="100000"/>
              <a:buFont typeface="Arial" pitchFamily="34" charset="0"/>
              <a:buChar char="•"/>
            </a:pPr>
            <a:r>
              <a:rPr lang="en-US" dirty="0" smtClean="0"/>
              <a:t>Data are from the Census of Fatal Occupational Injuries</a:t>
            </a:r>
          </a:p>
          <a:p>
            <a:pPr marL="457200" indent="-457200" algn="l">
              <a:buSzPct val="100000"/>
              <a:buFont typeface="Arial" pitchFamily="34" charset="0"/>
              <a:buChar char="•"/>
            </a:pPr>
            <a:r>
              <a:rPr lang="en-US" dirty="0" smtClean="0"/>
              <a:t>2005 – 2012 (1,858 fatalities)</a:t>
            </a:r>
          </a:p>
          <a:p>
            <a:pPr marL="457200" indent="-457200" algn="l">
              <a:buSzPct val="100000"/>
              <a:buFont typeface="Arial" pitchFamily="34" charset="0"/>
              <a:buChar char="•"/>
            </a:pPr>
            <a:r>
              <a:rPr lang="en-US" dirty="0" smtClean="0"/>
              <a:t>Midwest region:  </a:t>
            </a:r>
            <a:r>
              <a:rPr lang="en-US" dirty="0"/>
              <a:t>Illinois, </a:t>
            </a:r>
            <a:r>
              <a:rPr lang="en-US" dirty="0" smtClean="0"/>
              <a:t>Indiana, Iowa</a:t>
            </a:r>
            <a:r>
              <a:rPr lang="en-US" dirty="0"/>
              <a:t>, Kansas, </a:t>
            </a:r>
            <a:r>
              <a:rPr lang="en-US" dirty="0" smtClean="0"/>
              <a:t>Michigan, Minnesota</a:t>
            </a:r>
            <a:r>
              <a:rPr lang="en-US" dirty="0"/>
              <a:t>, Missouri, Nebraska, North Dakota, </a:t>
            </a:r>
            <a:r>
              <a:rPr lang="en-US" dirty="0" smtClean="0"/>
              <a:t>Ohio, South </a:t>
            </a:r>
            <a:r>
              <a:rPr lang="en-US" dirty="0"/>
              <a:t>Dakota, </a:t>
            </a:r>
            <a:r>
              <a:rPr lang="en-US" dirty="0" smtClean="0"/>
              <a:t>and Wisconsin</a:t>
            </a:r>
          </a:p>
          <a:p>
            <a:pPr marL="457200" indent="-457200" algn="l">
              <a:buSzPct val="100000"/>
              <a:buFont typeface="Arial" pitchFamily="34" charset="0"/>
              <a:buChar char="•"/>
            </a:pPr>
            <a:r>
              <a:rPr lang="en-US" dirty="0" smtClean="0"/>
              <a:t>Ag industries included:  Crop production, Animal production, and Support activities for crop/animal production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610" y="6046366"/>
            <a:ext cx="1924492" cy="73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21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990600"/>
          </a:xfrm>
        </p:spPr>
        <p:txBody>
          <a:bodyPr>
            <a:noAutofit/>
          </a:bodyPr>
          <a:lstStyle/>
          <a:p>
            <a:r>
              <a:rPr lang="en-US" sz="3200" b="1" dirty="0"/>
              <a:t>Agriculture-Related Occupational Fatalities in Twelve Midwestern States </a:t>
            </a:r>
            <a:r>
              <a:rPr lang="en-US" sz="3200" b="1" dirty="0" smtClean="0"/>
              <a:t>By </a:t>
            </a:r>
            <a:r>
              <a:rPr lang="en-US" sz="3200" b="1" dirty="0"/>
              <a:t>Body </a:t>
            </a:r>
            <a:r>
              <a:rPr lang="en-US" sz="3200" b="1" dirty="0" smtClean="0"/>
              <a:t>Part </a:t>
            </a:r>
            <a:br>
              <a:rPr lang="en-US" sz="3200" b="1" dirty="0" smtClean="0"/>
            </a:br>
            <a:r>
              <a:rPr lang="en-US" sz="3200" b="1" dirty="0" smtClean="0"/>
              <a:t>Injured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16296662"/>
              </p:ext>
            </p:extLst>
          </p:nvPr>
        </p:nvGraphicFramePr>
        <p:xfrm>
          <a:off x="457200" y="1600200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6200" y="597408"/>
            <a:ext cx="1444752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92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990600"/>
          </a:xfrm>
        </p:spPr>
        <p:txBody>
          <a:bodyPr>
            <a:noAutofit/>
          </a:bodyPr>
          <a:lstStyle/>
          <a:p>
            <a:r>
              <a:rPr lang="en-US" sz="3200" b="1" dirty="0"/>
              <a:t>Agriculture-Related Occupational Fatalities in Twelve Midwestern States </a:t>
            </a:r>
            <a:r>
              <a:rPr lang="en-US" sz="3200" b="1" dirty="0" smtClean="0"/>
              <a:t>By </a:t>
            </a:r>
            <a:r>
              <a:rPr lang="en-US" sz="3200" b="1" dirty="0"/>
              <a:t># </a:t>
            </a:r>
            <a:r>
              <a:rPr lang="en-US" sz="3200" b="1" dirty="0" smtClean="0"/>
              <a:t>Days from </a:t>
            </a:r>
            <a:br>
              <a:rPr lang="en-US" sz="3200" b="1" dirty="0" smtClean="0"/>
            </a:br>
            <a:r>
              <a:rPr lang="en-US" sz="3200" b="1" dirty="0" smtClean="0"/>
              <a:t>Injury to Death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39692730"/>
              </p:ext>
            </p:extLst>
          </p:nvPr>
        </p:nvGraphicFramePr>
        <p:xfrm>
          <a:off x="457200" y="1600201"/>
          <a:ext cx="8229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18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600" cy="990600"/>
          </a:xfrm>
        </p:spPr>
        <p:txBody>
          <a:bodyPr>
            <a:noAutofit/>
          </a:bodyPr>
          <a:lstStyle/>
          <a:p>
            <a:r>
              <a:rPr lang="en-US" sz="3200" b="1" dirty="0"/>
              <a:t>Agriculture-Related Occupational Fatalities in Twelve Midwestern States </a:t>
            </a:r>
            <a:r>
              <a:rPr lang="en-US" sz="3200" b="1" dirty="0" smtClean="0"/>
              <a:t>By </a:t>
            </a:r>
            <a:r>
              <a:rPr lang="en-US" sz="3200" b="1" dirty="0"/>
              <a:t># </a:t>
            </a:r>
            <a:r>
              <a:rPr lang="en-US" sz="3200" b="1" dirty="0" smtClean="0"/>
              <a:t>Days from </a:t>
            </a:r>
            <a:br>
              <a:rPr lang="en-US" sz="3200" b="1" dirty="0" smtClean="0"/>
            </a:br>
            <a:r>
              <a:rPr lang="en-US" sz="3200" b="1" dirty="0" smtClean="0"/>
              <a:t>Injury to Death and Age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26981420"/>
              </p:ext>
            </p:extLst>
          </p:nvPr>
        </p:nvGraphicFramePr>
        <p:xfrm>
          <a:off x="457200" y="1600201"/>
          <a:ext cx="8229600" cy="4267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8229600" y="6520934"/>
            <a:ext cx="867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P=0.066</a:t>
            </a:r>
            <a:endParaRPr lang="en-US" sz="1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9483" y="6005899"/>
            <a:ext cx="41015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*  No data or data that do not meet BLS publication criteria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91936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838199"/>
          </a:xfrm>
        </p:spPr>
        <p:txBody>
          <a:bodyPr/>
          <a:lstStyle/>
          <a:p>
            <a:r>
              <a:rPr lang="en-US" b="1" dirty="0" smtClean="0"/>
              <a:t>Disclaimer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772400" cy="2514600"/>
          </a:xfrm>
        </p:spPr>
        <p:txBody>
          <a:bodyPr>
            <a:noAutofit/>
          </a:bodyPr>
          <a:lstStyle/>
          <a:p>
            <a:pPr marL="457200" indent="-457200">
              <a:buSzPct val="100000"/>
              <a:buFont typeface="Arial" pitchFamily="34" charset="0"/>
              <a:buChar char="•"/>
            </a:pPr>
            <a:r>
              <a:rPr lang="en-US" sz="3200" dirty="0"/>
              <a:t>This research was conducted with restricted access to Bureau of Labor Statistics (BLS) data. </a:t>
            </a:r>
            <a:endParaRPr lang="en-US" sz="3200" dirty="0" smtClean="0"/>
          </a:p>
          <a:p>
            <a:pPr marL="457200" indent="-457200">
              <a:buSzPct val="100000"/>
              <a:buFont typeface="Arial" pitchFamily="34" charset="0"/>
              <a:buChar char="•"/>
            </a:pPr>
            <a:endParaRPr lang="en-US" sz="800" dirty="0" smtClean="0"/>
          </a:p>
          <a:p>
            <a:pPr marL="457200" indent="-457200">
              <a:buSzPct val="100000"/>
              <a:buFont typeface="Arial" pitchFamily="34" charset="0"/>
              <a:buChar char="•"/>
            </a:pPr>
            <a:r>
              <a:rPr lang="en-US" sz="3200" dirty="0" smtClean="0"/>
              <a:t>The </a:t>
            </a:r>
            <a:r>
              <a:rPr lang="en-US" sz="3200" dirty="0"/>
              <a:t>views expressed here do not necessarily reflect the views of the BLS</a:t>
            </a:r>
            <a:endParaRPr lang="en-US" sz="32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610" y="6046366"/>
            <a:ext cx="1924492" cy="735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029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8382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Agriculture-Related Occupational Fatalities in Twelve Midwestern States By Year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80816727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Great Plains Center for Agricultural Health with </a:t>
            </a:r>
            <a:r>
              <a:rPr lang="en-US" sz="1200" b="1" dirty="0"/>
              <a:t>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03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" y="76200"/>
            <a:ext cx="8970334" cy="1116434"/>
          </a:xfrm>
        </p:spPr>
        <p:txBody>
          <a:bodyPr>
            <a:noAutofit/>
          </a:bodyPr>
          <a:lstStyle/>
          <a:p>
            <a:r>
              <a:rPr lang="en-US" sz="3200" b="1" dirty="0"/>
              <a:t>Agriculture-Related Occupational Fatalities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in </a:t>
            </a:r>
            <a:r>
              <a:rPr lang="en-US" sz="3200" b="1" dirty="0"/>
              <a:t>Twelve Midwestern States </a:t>
            </a:r>
            <a:r>
              <a:rPr lang="en-US" sz="3200" b="1" dirty="0" smtClean="0"/>
              <a:t>By Year</a:t>
            </a:r>
            <a:br>
              <a:rPr lang="en-US" sz="3200" b="1" dirty="0" smtClean="0"/>
            </a:br>
            <a:r>
              <a:rPr lang="en-US" sz="3200" b="1" dirty="0" smtClean="0"/>
              <a:t>(Rates </a:t>
            </a:r>
            <a:r>
              <a:rPr lang="en-US" sz="3200" b="1" dirty="0"/>
              <a:t>per </a:t>
            </a:r>
            <a:r>
              <a:rPr lang="en-US" sz="3200" b="1" dirty="0" smtClean="0"/>
              <a:t>100,000 farm operators)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03113753"/>
              </p:ext>
            </p:extLst>
          </p:nvPr>
        </p:nvGraphicFramePr>
        <p:xfrm>
          <a:off x="761999" y="1676400"/>
          <a:ext cx="7467601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4"/>
          <p:cNvSpPr/>
          <p:nvPr/>
        </p:nvSpPr>
        <p:spPr>
          <a:xfrm>
            <a:off x="76200" y="6120349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2023" y="6560472"/>
            <a:ext cx="89845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Rates obtained from the U.S. Department of Agriculture, National Agricultural Statistics Service (Quick Stats), 2007 Census of Agriculture</a:t>
            </a:r>
            <a:endParaRPr lang="en-US" sz="11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533400"/>
            <a:ext cx="1447800" cy="659234"/>
          </a:xfrm>
          <a:prstGeom prst="rect">
            <a:avLst/>
          </a:prstGeom>
        </p:spPr>
      </p:pic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4514445"/>
              </p:ext>
            </p:extLst>
          </p:nvPr>
        </p:nvGraphicFramePr>
        <p:xfrm>
          <a:off x="2057400" y="5562600"/>
          <a:ext cx="720407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Worksheet" r:id="rId7" imgW="4213950" imgH="190510" progId="Excel.Sheet.8">
                  <p:embed/>
                </p:oleObj>
              </mc:Choice>
              <mc:Fallback>
                <p:oleObj name="Worksheet" r:id="rId7" imgW="4213950" imgH="190510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057400" y="5562600"/>
                        <a:ext cx="7204075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2399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990600"/>
          </a:xfrm>
        </p:spPr>
        <p:txBody>
          <a:bodyPr>
            <a:noAutofit/>
          </a:bodyPr>
          <a:lstStyle/>
          <a:p>
            <a:r>
              <a:rPr lang="en-US" sz="3600" b="1" dirty="0"/>
              <a:t>Agriculture-Related Occupational Fatalities </a:t>
            </a:r>
            <a:r>
              <a:rPr lang="en-US" sz="3600" b="1" dirty="0" smtClean="0"/>
              <a:t> in </a:t>
            </a:r>
            <a:r>
              <a:rPr lang="en-US" sz="3600" b="1" dirty="0"/>
              <a:t>Twelve Midwestern States </a:t>
            </a:r>
            <a:r>
              <a:rPr lang="en-US" sz="3600" b="1" dirty="0" smtClean="0"/>
              <a:t>By Age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44250209"/>
              </p:ext>
            </p:extLst>
          </p:nvPr>
        </p:nvGraphicFramePr>
        <p:xfrm>
          <a:off x="457200" y="1600200"/>
          <a:ext cx="8229600" cy="4648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820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1383"/>
            <a:ext cx="8839200" cy="1116434"/>
          </a:xfrm>
        </p:spPr>
        <p:txBody>
          <a:bodyPr>
            <a:noAutofit/>
          </a:bodyPr>
          <a:lstStyle/>
          <a:p>
            <a:r>
              <a:rPr lang="en-US" sz="3200" b="1" dirty="0"/>
              <a:t>Agriculture-Related Occupational Fatalities </a:t>
            </a:r>
            <a:r>
              <a:rPr lang="en-US" sz="3200" b="1" dirty="0" smtClean="0"/>
              <a:t> in </a:t>
            </a:r>
            <a:r>
              <a:rPr lang="en-US" sz="3200" b="1" dirty="0"/>
              <a:t>Twelve Midwestern States </a:t>
            </a:r>
            <a:r>
              <a:rPr lang="en-US" sz="3200" b="1" dirty="0" smtClean="0"/>
              <a:t>By Age (Rates </a:t>
            </a:r>
            <a:br>
              <a:rPr lang="en-US" sz="3200" b="1" dirty="0" smtClean="0"/>
            </a:br>
            <a:r>
              <a:rPr lang="en-US" sz="3200" b="1" dirty="0" smtClean="0"/>
              <a:t>per 100,000 farm operators)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9402711"/>
              </p:ext>
            </p:extLst>
          </p:nvPr>
        </p:nvGraphicFramePr>
        <p:xfrm>
          <a:off x="381000" y="1676400"/>
          <a:ext cx="8229600" cy="419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529574"/>
              </p:ext>
            </p:extLst>
          </p:nvPr>
        </p:nvGraphicFramePr>
        <p:xfrm>
          <a:off x="1752600" y="5715000"/>
          <a:ext cx="67087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Worksheet" r:id="rId7" imgW="2447793" imgH="200025" progId="Excel.Sheet.8">
                  <p:embed/>
                </p:oleObj>
              </mc:Choice>
              <mc:Fallback>
                <p:oleObj name="Worksheet" r:id="rId7" imgW="2447793" imgH="200025" progId="Excel.Sheet.8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715000"/>
                        <a:ext cx="670877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9422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915400" cy="1066800"/>
          </a:xfrm>
        </p:spPr>
        <p:txBody>
          <a:bodyPr>
            <a:noAutofit/>
          </a:bodyPr>
          <a:lstStyle/>
          <a:p>
            <a:r>
              <a:rPr lang="en-US" sz="3600" b="1" dirty="0"/>
              <a:t>Agriculture-Related Occupational Fatalities in Twelve Midwestern States </a:t>
            </a:r>
            <a:r>
              <a:rPr lang="en-US" sz="3600" b="1" dirty="0" smtClean="0"/>
              <a:t>By Gender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57549036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502664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4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92" y="174602"/>
            <a:ext cx="8839200" cy="914400"/>
          </a:xfrm>
        </p:spPr>
        <p:txBody>
          <a:bodyPr>
            <a:noAutofit/>
          </a:bodyPr>
          <a:lstStyle/>
          <a:p>
            <a:r>
              <a:rPr lang="en-US" sz="3600" b="1" dirty="0"/>
              <a:t>Agriculture-Related Occupational Fatalities in Twelve Midwestern States </a:t>
            </a:r>
            <a:r>
              <a:rPr lang="en-US" sz="3600" b="1" dirty="0" smtClean="0"/>
              <a:t>By </a:t>
            </a:r>
            <a:r>
              <a:rPr lang="en-US" sz="3600" b="1" dirty="0"/>
              <a:t>Month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17266767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609600"/>
            <a:ext cx="1447800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85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9028176" cy="1143000"/>
          </a:xfrm>
        </p:spPr>
        <p:txBody>
          <a:bodyPr>
            <a:noAutofit/>
          </a:bodyPr>
          <a:lstStyle/>
          <a:p>
            <a:r>
              <a:rPr lang="en-US" sz="3100" b="1" dirty="0"/>
              <a:t>Agriculture-Related Occupational Fatalities in Twelve Midwestern </a:t>
            </a:r>
            <a:r>
              <a:rPr lang="en-US" sz="3100" b="1" dirty="0" smtClean="0"/>
              <a:t>States By Time of Incident</a:t>
            </a:r>
            <a:endParaRPr lang="en-US" sz="31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95831314"/>
              </p:ext>
            </p:extLst>
          </p:nvPr>
        </p:nvGraphicFramePr>
        <p:xfrm>
          <a:off x="457200" y="1600200"/>
          <a:ext cx="8229600" cy="457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76200" y="6319284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/>
              <a:t>SOURCE:  Fatal </a:t>
            </a:r>
            <a:r>
              <a:rPr lang="en-US" sz="1200" b="1" dirty="0"/>
              <a:t>occupational injury data were generated by </a:t>
            </a:r>
            <a:r>
              <a:rPr lang="en-US" sz="1200" b="1" dirty="0" smtClean="0"/>
              <a:t>the </a:t>
            </a:r>
            <a:r>
              <a:rPr lang="en-US" sz="1200" b="1" dirty="0"/>
              <a:t>Great Plains Center for Agricultural Health with restricted access to BLS CFOI </a:t>
            </a:r>
            <a:r>
              <a:rPr lang="en-US" sz="1200" b="1" dirty="0" err="1"/>
              <a:t>microdata</a:t>
            </a:r>
            <a:r>
              <a:rPr lang="en-US" sz="1200" b="1" dirty="0"/>
              <a:t> (</a:t>
            </a:r>
            <a:r>
              <a:rPr lang="en-US" sz="1200" b="1" dirty="0" smtClean="0"/>
              <a:t>2005-2012), </a:t>
            </a:r>
            <a:r>
              <a:rPr lang="en-US" sz="1200" b="1" dirty="0"/>
              <a:t>Midwest Region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9352" y="609600"/>
            <a:ext cx="1389888" cy="659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67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4667</TotalTime>
  <Words>2950</Words>
  <Application>Microsoft Office PowerPoint</Application>
  <PresentationFormat>On-screen Show (4:3)</PresentationFormat>
  <Paragraphs>228</Paragraphs>
  <Slides>23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Median</vt:lpstr>
      <vt:lpstr>Worksheet</vt:lpstr>
      <vt:lpstr>Fatal Occupational Injuries in Selected Agricultural Industries</vt:lpstr>
      <vt:lpstr>Population</vt:lpstr>
      <vt:lpstr>Agriculture-Related Occupational Fatalities in Twelve Midwestern States By Year</vt:lpstr>
      <vt:lpstr>Agriculture-Related Occupational Fatalities  in Twelve Midwestern States By Year (Rates per 100,000 farm operators)</vt:lpstr>
      <vt:lpstr>Agriculture-Related Occupational Fatalities  in Twelve Midwestern States By Age</vt:lpstr>
      <vt:lpstr>Agriculture-Related Occupational Fatalities  in Twelve Midwestern States By Age (Rates  per 100,000 farm operators)</vt:lpstr>
      <vt:lpstr>Agriculture-Related Occupational Fatalities in Twelve Midwestern States By Gender</vt:lpstr>
      <vt:lpstr>Agriculture-Related Occupational Fatalities in Twelve Midwestern States By Month</vt:lpstr>
      <vt:lpstr>Agriculture-Related Occupational Fatalities in Twelve Midwestern States By Time of Incident</vt:lpstr>
      <vt:lpstr>Agriculture-Related Occupational Fatalities in Twelve Midwestern States By Location of Incident</vt:lpstr>
      <vt:lpstr>Agriculture-Related Occupational Fatalities in Twelve Midwestern States By Activity</vt:lpstr>
      <vt:lpstr>Agriculture-Related Occupational Fatalities in Twelve Midwestern States By Age and Activity </vt:lpstr>
      <vt:lpstr>Agriculture-Related Occupational Fatalities in Twelve Midwestern States By Primary Source of Injury</vt:lpstr>
      <vt:lpstr>Agriculture-Related Occupational Fatalities in Twelve Midwestern States By Secondary Source* of  Injury</vt:lpstr>
      <vt:lpstr>Agriculture-Related Occupational Fatalities in Twelve Midwestern States By Cause of Injury</vt:lpstr>
      <vt:lpstr>Agriculture-Related Occupational Fatalities in Twelve Midwestern States By Age and Cause of Injury</vt:lpstr>
      <vt:lpstr>Agriculture-Related Occupational Fatalities in Twelve Midwestern States By Nature of Injury</vt:lpstr>
      <vt:lpstr>Agriculture-Related Occupational Fatalities in Twelve Midwestern States By Age and Nature of Injury</vt:lpstr>
      <vt:lpstr>Agriculture-Related Occupational Fatalities in Twelve Midwestern States By Cause and  Nature of Injury</vt:lpstr>
      <vt:lpstr>Agriculture-Related Occupational Fatalities in Twelve Midwestern States By Body Part  Injured</vt:lpstr>
      <vt:lpstr>Agriculture-Related Occupational Fatalities in Twelve Midwestern States By # Days from  Injury to Death</vt:lpstr>
      <vt:lpstr>Agriculture-Related Occupational Fatalities in Twelve Midwestern States By # Days from  Injury to Death and Age</vt:lpstr>
      <vt:lpstr>Disclaimer</vt:lpstr>
    </vt:vector>
  </TitlesOfParts>
  <Company>College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2005 – 2010</dc:title>
  <dc:creator>Young, Tracy L</dc:creator>
  <cp:lastModifiedBy>Young, Tracy L</cp:lastModifiedBy>
  <cp:revision>190</cp:revision>
  <cp:lastPrinted>2014-08-18T19:02:33Z</cp:lastPrinted>
  <dcterms:created xsi:type="dcterms:W3CDTF">2013-02-13T18:27:13Z</dcterms:created>
  <dcterms:modified xsi:type="dcterms:W3CDTF">2015-03-09T18:16:35Z</dcterms:modified>
</cp:coreProperties>
</file>