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</p:sldMasterIdLst>
  <p:notesMasterIdLst>
    <p:notesMasterId r:id="rId5"/>
  </p:notesMasterIdLst>
  <p:sldIdLst>
    <p:sldId id="263" r:id="rId3"/>
    <p:sldId id="264" r:id="rId4"/>
  </p:sldIdLst>
  <p:sldSz cx="3657600" cy="8229600"/>
  <p:notesSz cx="7019925" cy="9305925"/>
  <p:defaultTextStyle>
    <a:defPPr>
      <a:defRPr lang="en-US"/>
    </a:defPPr>
    <a:lvl1pPr marL="0" algn="l" defTabSz="914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11" algn="l" defTabSz="914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19" algn="l" defTabSz="914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30" algn="l" defTabSz="914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438" algn="l" defTabSz="914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549" algn="l" defTabSz="914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660" algn="l" defTabSz="914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768" algn="l" defTabSz="914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6879" algn="l" defTabSz="91421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8248"/>
    <a:srgbClr val="408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0000"/>
    <p:restoredTop sz="94632"/>
  </p:normalViewPr>
  <p:slideViewPr>
    <p:cSldViewPr showGuides="1">
      <p:cViewPr varScale="1">
        <p:scale>
          <a:sx n="69" d="100"/>
          <a:sy n="69" d="100"/>
        </p:scale>
        <p:origin x="32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7215E-3A96-4F17-8487-983ED29DF4EB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35263" y="698500"/>
            <a:ext cx="1549400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9600"/>
            <a:ext cx="5616575" cy="4187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98056-516A-4595-B4A5-787B9546CF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058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98056-516A-4595-B4A5-787B9546CF6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1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498056-516A-4595-B4A5-787B9546CF6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895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" y="2286002"/>
            <a:ext cx="3017520" cy="3112772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" y="5486400"/>
            <a:ext cx="2584704" cy="1280160"/>
          </a:xfrm>
        </p:spPr>
        <p:txBody>
          <a:bodyPr anchor="t">
            <a:normAutofit/>
          </a:bodyPr>
          <a:lstStyle>
            <a:lvl1pPr marL="0" indent="0" algn="l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57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" y="329569"/>
            <a:ext cx="701040" cy="7021832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" y="329569"/>
            <a:ext cx="2407920" cy="70218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" y="2556511"/>
            <a:ext cx="3108960" cy="17640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" y="4663440"/>
            <a:ext cx="256032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64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047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" y="5288281"/>
            <a:ext cx="3108960" cy="16344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" y="3488056"/>
            <a:ext cx="3108960" cy="180022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38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" y="1920240"/>
            <a:ext cx="1615440" cy="54311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9280" y="1920240"/>
            <a:ext cx="1615440" cy="54311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082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" y="1842136"/>
            <a:ext cx="1616075" cy="7677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" y="2609850"/>
            <a:ext cx="1616075" cy="47415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" y="1842136"/>
            <a:ext cx="1616710" cy="7677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" y="2609850"/>
            <a:ext cx="1616710" cy="47415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923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581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955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327660"/>
            <a:ext cx="1203325" cy="13944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" y="327660"/>
            <a:ext cx="2044700" cy="70237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" y="1722120"/>
            <a:ext cx="1203325" cy="56292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4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" y="5760720"/>
            <a:ext cx="2194560" cy="6800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" y="735330"/>
            <a:ext cx="2194560" cy="49377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" y="6440806"/>
            <a:ext cx="2194560" cy="96583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1389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448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" y="329566"/>
            <a:ext cx="822960" cy="70218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" y="329566"/>
            <a:ext cx="2407920" cy="70218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63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7" y="6583682"/>
            <a:ext cx="3063875" cy="1402079"/>
          </a:xfrm>
        </p:spPr>
        <p:txBody>
          <a:bodyPr anchor="t"/>
          <a:lstStyle>
            <a:lvl1pPr algn="l">
              <a:defRPr sz="35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7" y="4623435"/>
            <a:ext cx="2454275" cy="1960245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5711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21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13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" y="1843432"/>
            <a:ext cx="1463040" cy="55083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67840" y="1843432"/>
            <a:ext cx="1463040" cy="55083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" y="1842140"/>
            <a:ext cx="1463040" cy="767714"/>
          </a:xfrm>
        </p:spPr>
        <p:txBody>
          <a:bodyPr anchor="b">
            <a:noAutofit/>
          </a:bodyPr>
          <a:lstStyle>
            <a:lvl1pPr marL="0" indent="0" algn="ctr">
              <a:buNone/>
              <a:defRPr sz="1900" b="1">
                <a:solidFill>
                  <a:schemeClr val="tx2"/>
                </a:solidFill>
              </a:defRPr>
            </a:lvl1pPr>
            <a:lvl2pPr marL="457111" indent="0">
              <a:buNone/>
              <a:defRPr sz="1900" b="1"/>
            </a:lvl2pPr>
            <a:lvl3pPr marL="914219" indent="0">
              <a:buNone/>
              <a:defRPr sz="1900" b="1"/>
            </a:lvl3pPr>
            <a:lvl4pPr marL="1371330" indent="0">
              <a:buNone/>
              <a:defRPr sz="1700" b="1"/>
            </a:lvl4pPr>
            <a:lvl5pPr marL="1828438" indent="0">
              <a:buNone/>
              <a:defRPr sz="1700" b="1"/>
            </a:lvl5pPr>
            <a:lvl6pPr marL="2285549" indent="0">
              <a:buNone/>
              <a:defRPr sz="1700" b="1"/>
            </a:lvl6pPr>
            <a:lvl7pPr marL="2742660" indent="0">
              <a:buNone/>
              <a:defRPr sz="1700" b="1"/>
            </a:lvl7pPr>
            <a:lvl8pPr marL="3199768" indent="0">
              <a:buNone/>
              <a:defRPr sz="1700" b="1"/>
            </a:lvl8pPr>
            <a:lvl9pPr marL="3656879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" y="2609854"/>
            <a:ext cx="1463040" cy="4741547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67840" y="1842140"/>
            <a:ext cx="1463040" cy="767714"/>
          </a:xfrm>
        </p:spPr>
        <p:txBody>
          <a:bodyPr anchor="b">
            <a:noAutofit/>
          </a:bodyPr>
          <a:lstStyle>
            <a:lvl1pPr marL="0" indent="0" algn="ctr">
              <a:buNone/>
              <a:defRPr sz="1900" b="1">
                <a:solidFill>
                  <a:schemeClr val="tx2"/>
                </a:solidFill>
              </a:defRPr>
            </a:lvl1pPr>
            <a:lvl2pPr marL="457111" indent="0">
              <a:buNone/>
              <a:defRPr sz="1900" b="1"/>
            </a:lvl2pPr>
            <a:lvl3pPr marL="914219" indent="0">
              <a:buNone/>
              <a:defRPr sz="1900" b="1"/>
            </a:lvl3pPr>
            <a:lvl4pPr marL="1371330" indent="0">
              <a:buNone/>
              <a:defRPr sz="1700" b="1"/>
            </a:lvl4pPr>
            <a:lvl5pPr marL="1828438" indent="0">
              <a:buNone/>
              <a:defRPr sz="1700" b="1"/>
            </a:lvl5pPr>
            <a:lvl6pPr marL="2285549" indent="0">
              <a:buNone/>
              <a:defRPr sz="1700" b="1"/>
            </a:lvl6pPr>
            <a:lvl7pPr marL="2742660" indent="0">
              <a:buNone/>
              <a:defRPr sz="1700" b="1"/>
            </a:lvl7pPr>
            <a:lvl8pPr marL="3199768" indent="0">
              <a:buNone/>
              <a:defRPr sz="1700" b="1"/>
            </a:lvl8pPr>
            <a:lvl9pPr marL="3656879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67840" y="2609854"/>
            <a:ext cx="1463040" cy="4741547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" y="6594651"/>
            <a:ext cx="3108960" cy="713232"/>
          </a:xfrm>
        </p:spPr>
        <p:txBody>
          <a:bodyPr anchor="b"/>
          <a:lstStyle>
            <a:lvl1pPr algn="ctr">
              <a:defRPr sz="21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" y="7315200"/>
            <a:ext cx="3108960" cy="731520"/>
          </a:xfrm>
        </p:spPr>
        <p:txBody>
          <a:bodyPr>
            <a:normAutofit/>
          </a:bodyPr>
          <a:lstStyle>
            <a:lvl1pPr marL="0" indent="0" algn="ctr">
              <a:buNone/>
              <a:defRPr sz="1700"/>
            </a:lvl1pPr>
            <a:lvl2pPr marL="457111" indent="0">
              <a:buNone/>
              <a:defRPr sz="1200"/>
            </a:lvl2pPr>
            <a:lvl3pPr marL="914219" indent="0">
              <a:buNone/>
              <a:defRPr sz="900"/>
            </a:lvl3pPr>
            <a:lvl4pPr marL="1371330" indent="0">
              <a:buNone/>
              <a:defRPr sz="900"/>
            </a:lvl4pPr>
            <a:lvl5pPr marL="1828438" indent="0">
              <a:buNone/>
              <a:defRPr sz="900"/>
            </a:lvl5pPr>
            <a:lvl6pPr marL="2285549" indent="0">
              <a:buNone/>
              <a:defRPr sz="900"/>
            </a:lvl6pPr>
            <a:lvl7pPr marL="2742660" indent="0">
              <a:buNone/>
              <a:defRPr sz="900"/>
            </a:lvl7pPr>
            <a:lvl8pPr marL="3199768" indent="0">
              <a:buNone/>
              <a:defRPr sz="900"/>
            </a:lvl8pPr>
            <a:lvl9pPr marL="365687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20" y="457202"/>
            <a:ext cx="3108960" cy="59314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701" y="6594338"/>
            <a:ext cx="3108960" cy="713552"/>
          </a:xfrm>
        </p:spPr>
        <p:txBody>
          <a:bodyPr anchor="b"/>
          <a:lstStyle>
            <a:lvl1pPr algn="ctr">
              <a:defRPr sz="21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3383280" cy="6583680"/>
          </a:xfrm>
        </p:spPr>
        <p:txBody>
          <a:bodyPr/>
          <a:lstStyle>
            <a:lvl1pPr marL="0" indent="0">
              <a:buNone/>
              <a:defRPr sz="3300"/>
            </a:lvl1pPr>
            <a:lvl2pPr marL="457111" indent="0">
              <a:buNone/>
              <a:defRPr sz="2800"/>
            </a:lvl2pPr>
            <a:lvl3pPr marL="914219" indent="0">
              <a:buNone/>
              <a:defRPr sz="2400"/>
            </a:lvl3pPr>
            <a:lvl4pPr marL="1371330" indent="0">
              <a:buNone/>
              <a:defRPr sz="1900"/>
            </a:lvl4pPr>
            <a:lvl5pPr marL="1828438" indent="0">
              <a:buNone/>
              <a:defRPr sz="1900"/>
            </a:lvl5pPr>
            <a:lvl6pPr marL="2285549" indent="0">
              <a:buNone/>
              <a:defRPr sz="1900"/>
            </a:lvl6pPr>
            <a:lvl7pPr marL="2742660" indent="0">
              <a:buNone/>
              <a:defRPr sz="1900"/>
            </a:lvl7pPr>
            <a:lvl8pPr marL="3199768" indent="0">
              <a:buNone/>
              <a:defRPr sz="1900"/>
            </a:lvl8pPr>
            <a:lvl9pPr marL="3656879" indent="0">
              <a:buNone/>
              <a:defRPr sz="19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0701" y="7315202"/>
            <a:ext cx="3108960" cy="735179"/>
          </a:xfrm>
        </p:spPr>
        <p:txBody>
          <a:bodyPr>
            <a:normAutofit/>
          </a:bodyPr>
          <a:lstStyle>
            <a:lvl1pPr marL="0" indent="0" algn="ctr">
              <a:buNone/>
              <a:defRPr sz="1700"/>
            </a:lvl1pPr>
            <a:lvl2pPr marL="457111" indent="0">
              <a:buNone/>
              <a:defRPr sz="1200"/>
            </a:lvl2pPr>
            <a:lvl3pPr marL="914219" indent="0">
              <a:buNone/>
              <a:defRPr sz="900"/>
            </a:lvl3pPr>
            <a:lvl4pPr marL="1371330" indent="0">
              <a:buNone/>
              <a:defRPr sz="900"/>
            </a:lvl4pPr>
            <a:lvl5pPr marL="1828438" indent="0">
              <a:buNone/>
              <a:defRPr sz="900"/>
            </a:lvl5pPr>
            <a:lvl6pPr marL="2285549" indent="0">
              <a:buNone/>
              <a:defRPr sz="900"/>
            </a:lvl6pPr>
            <a:lvl7pPr marL="2742660" indent="0">
              <a:buNone/>
              <a:defRPr sz="900"/>
            </a:lvl7pPr>
            <a:lvl8pPr marL="3199768" indent="0">
              <a:buNone/>
              <a:defRPr sz="900"/>
            </a:lvl8pPr>
            <a:lvl9pPr marL="365687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" y="329567"/>
            <a:ext cx="3048000" cy="1371600"/>
          </a:xfrm>
          <a:prstGeom prst="rect">
            <a:avLst/>
          </a:prstGeom>
        </p:spPr>
        <p:txBody>
          <a:bodyPr vert="horz" lIns="91422" tIns="45712" rIns="91422" bIns="45712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" y="1920240"/>
            <a:ext cx="3048000" cy="5760720"/>
          </a:xfrm>
          <a:prstGeom prst="rect">
            <a:avLst/>
          </a:prstGeom>
        </p:spPr>
        <p:txBody>
          <a:bodyPr vert="horz" lIns="91422" tIns="45712" rIns="91422" bIns="4571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383280" y="0"/>
            <a:ext cx="274320" cy="822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2" rIns="91422" bIns="45712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383280" y="6583680"/>
            <a:ext cx="274320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2" rIns="91422" bIns="45712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12715" y="6778751"/>
            <a:ext cx="219456" cy="475488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900">
                <a:solidFill>
                  <a:srgbClr val="FFFFFF"/>
                </a:solidFill>
              </a:defRPr>
            </a:lvl1pPr>
          </a:lstStyle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2087853" y="5004815"/>
            <a:ext cx="2840738" cy="146304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2045181" y="2121408"/>
            <a:ext cx="2926080" cy="146304"/>
          </a:xfrm>
          <a:prstGeom prst="rect">
            <a:avLst/>
          </a:prstGeom>
        </p:spPr>
        <p:txBody>
          <a:bodyPr vert="horz" lIns="91422" tIns="45712" rIns="91422" bIns="45712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219" rtl="0" eaLnBrk="1" latinLnBrk="0" hangingPunct="1">
        <a:spcBef>
          <a:spcPct val="0"/>
        </a:spcBef>
        <a:buNone/>
        <a:defRPr sz="4500" kern="1200" cap="none" spc="-99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833" indent="-228555" algn="l" defTabSz="914219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54" indent="-228555" algn="l" defTabSz="914219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641" indent="-228555" algn="l" defTabSz="914219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08" indent="-228555" algn="l" defTabSz="914219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73" indent="-228555" algn="l" defTabSz="914219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017" indent="-182843" algn="l" defTabSz="914219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19862" indent="-182843" algn="l" defTabSz="914219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2706" indent="-182843" algn="l" defTabSz="914219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5549" indent="-182843" algn="l" defTabSz="914219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1" algn="l" defTabSz="914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9" algn="l" defTabSz="914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30" algn="l" defTabSz="914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38" algn="l" defTabSz="914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49" algn="l" defTabSz="914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60" algn="l" defTabSz="914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8" algn="l" defTabSz="914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79" algn="l" defTabSz="91421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" y="329566"/>
            <a:ext cx="329184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" y="1920240"/>
            <a:ext cx="3291840" cy="5431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" y="7627621"/>
            <a:ext cx="8534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7912C-223E-46C4-A0CC-BDA3227BAFB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" y="7627621"/>
            <a:ext cx="11582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" y="7627621"/>
            <a:ext cx="8534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CE2BA-5244-4FC3-80AD-76D2ED9046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83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4171" y="76200"/>
            <a:ext cx="3048000" cy="887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Manure Gas Safety</a:t>
            </a:r>
            <a:endParaRPr lang="en-US" sz="32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352800" y="0"/>
            <a:ext cx="0" cy="8229600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879" y="1329079"/>
            <a:ext cx="33528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1500"/>
              </a:lnSpc>
              <a:buFont typeface="Wingdings" panose="05000000000000000000" pitchFamily="2" charset="2"/>
              <a:buChar char="q"/>
            </a:pPr>
            <a:r>
              <a:rPr lang="en-US" sz="1200" dirty="0">
                <a:ea typeface="Arial Unicode MS" pitchFamily="34" charset="-128"/>
                <a:cs typeface="Arial Unicode MS" pitchFamily="34" charset="-128"/>
              </a:rPr>
              <a:t>Hydrogen sulfide exposures have killed livestock and farmers</a:t>
            </a:r>
            <a:endParaRPr lang="en-US" sz="1200" b="1" dirty="0">
              <a:ea typeface="Arial Unicode MS" pitchFamily="34" charset="-128"/>
              <a:cs typeface="Arial Unicode MS" pitchFamily="34" charset="-128"/>
            </a:endParaRPr>
          </a:p>
          <a:p>
            <a:pPr marL="285750" indent="-285750">
              <a:lnSpc>
                <a:spcPts val="1500"/>
              </a:lnSpc>
              <a:buFont typeface="Wingdings" panose="05000000000000000000" pitchFamily="2" charset="2"/>
              <a:buChar char="q"/>
            </a:pPr>
            <a:r>
              <a:rPr lang="en-US" sz="1200" dirty="0">
                <a:ea typeface="Arial Unicode MS" pitchFamily="34" charset="-128"/>
                <a:cs typeface="Arial Unicode MS" pitchFamily="34" charset="-128"/>
              </a:rPr>
              <a:t>People cannot smell when concentrations are dangerous</a:t>
            </a:r>
          </a:p>
          <a:p>
            <a:pPr marL="285750" indent="-285750">
              <a:lnSpc>
                <a:spcPts val="1500"/>
              </a:lnSpc>
              <a:buFont typeface="Wingdings" panose="05000000000000000000" pitchFamily="2" charset="2"/>
              <a:buChar char="q"/>
            </a:pPr>
            <a:r>
              <a:rPr lang="en-US" sz="1200" dirty="0">
                <a:ea typeface="Arial Unicode MS" pitchFamily="34" charset="-128"/>
                <a:cs typeface="Arial Unicode MS" pitchFamily="34" charset="-128"/>
              </a:rPr>
              <a:t>Hydrogen sulfide concentrations can increase quickly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-35336" y="838200"/>
            <a:ext cx="3352800" cy="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  <a:effectLst>
            <a:glow rad="25400">
              <a:schemeClr val="tx2">
                <a:alpha val="81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259" y="5164599"/>
            <a:ext cx="620934" cy="93140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5694" y="5181600"/>
            <a:ext cx="610898" cy="96574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737" y="4879815"/>
            <a:ext cx="2975106" cy="37798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18F39E4-BF2F-654F-A5B1-F504642A25D3}"/>
              </a:ext>
            </a:extLst>
          </p:cNvPr>
          <p:cNvSpPr txBox="1"/>
          <p:nvPr/>
        </p:nvSpPr>
        <p:spPr>
          <a:xfrm>
            <a:off x="-77539" y="6248400"/>
            <a:ext cx="175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Shows concentration of H</a:t>
            </a:r>
            <a:r>
              <a:rPr kumimoji="0" lang="en-US" sz="1200" b="0" i="0" u="none" strike="noStrike" kern="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2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 gas 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Lasts 2 years (hibernation case may extend lifetime)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-24450" y="6070451"/>
            <a:ext cx="16938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BW Clip Real Time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14093" y="6069724"/>
            <a:ext cx="9805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SGC Plus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A9718B0-7CEA-3141-9B7B-60A99CBCBAFD}"/>
              </a:ext>
            </a:extLst>
          </p:cNvPr>
          <p:cNvSpPr txBox="1"/>
          <p:nvPr/>
        </p:nvSpPr>
        <p:spPr>
          <a:xfrm>
            <a:off x="1641064" y="6252468"/>
            <a:ext cx="1841675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Shows months remaining;  shows concentration when H</a:t>
            </a:r>
            <a:r>
              <a:rPr kumimoji="0" lang="en-US" sz="1200" b="0" i="0" u="none" strike="noStrike" kern="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2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 </a:t>
            </a:r>
            <a:r>
              <a:rPr lang="en-US" sz="1200" kern="0" dirty="0">
                <a:solidFill>
                  <a:prstClr val="black"/>
                </a:solidFill>
              </a:rPr>
              <a:t>is present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Lasts 2 years (IR link may extend lifetime) 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51" y="4813802"/>
            <a:ext cx="3426249" cy="9144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-112925" y="4402761"/>
            <a:ext cx="3657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Arial" pitchFamily="34" charset="0"/>
              </a:rPr>
              <a:t>Monitor Types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-21771" y="2683377"/>
            <a:ext cx="3350121" cy="1816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ts val="1500"/>
              </a:lnSpc>
              <a:buFont typeface="Wingdings" pitchFamily="2" charset="2"/>
              <a:buChar char="q"/>
            </a:pPr>
            <a:r>
              <a:rPr lang="en-US" sz="1200" dirty="0">
                <a:solidFill>
                  <a:prstClr val="black"/>
                </a:solidFill>
                <a:ea typeface="Arial Unicode MS" pitchFamily="34" charset="-128"/>
                <a:cs typeface="Arial Unicode MS" pitchFamily="34" charset="-128"/>
              </a:rPr>
              <a:t>Monitors to measure hydrogen sulfide gas concentrations identify the risk in real time </a:t>
            </a:r>
          </a:p>
          <a:p>
            <a:pPr marL="285750" lvl="0" indent="-285750">
              <a:lnSpc>
                <a:spcPts val="1500"/>
              </a:lnSpc>
              <a:buFont typeface="Wingdings" pitchFamily="2" charset="2"/>
              <a:buChar char="q"/>
            </a:pPr>
            <a:r>
              <a:rPr lang="en-US" sz="1200" dirty="0">
                <a:solidFill>
                  <a:prstClr val="black"/>
                </a:solidFill>
                <a:ea typeface="Arial Unicode MS" pitchFamily="34" charset="-128"/>
                <a:cs typeface="Arial Unicode MS" pitchFamily="34" charset="-128"/>
              </a:rPr>
              <a:t>Bump test the hydrogen sulfide monitor </a:t>
            </a:r>
            <a:br>
              <a:rPr lang="en-US" sz="1200" dirty="0">
                <a:solidFill>
                  <a:prstClr val="black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en-US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itchFamily="34" charset="-128"/>
                <a:cs typeface="Arial Unicode MS" pitchFamily="34" charset="-128"/>
              </a:rPr>
              <a:t>2 weeks</a:t>
            </a:r>
            <a:r>
              <a:rPr lang="en-US" sz="1200" dirty="0">
                <a:solidFill>
                  <a:prstClr val="black"/>
                </a:solidFill>
                <a:ea typeface="Arial Unicode MS" pitchFamily="34" charset="-128"/>
                <a:cs typeface="Arial Unicode MS" pitchFamily="34" charset="-128"/>
              </a:rPr>
              <a:t> before and the </a:t>
            </a:r>
            <a:r>
              <a:rPr lang="en-US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itchFamily="34" charset="-128"/>
                <a:cs typeface="Arial Unicode MS" pitchFamily="34" charset="-128"/>
              </a:rPr>
              <a:t>start of the day </a:t>
            </a:r>
            <a:r>
              <a:rPr lang="en-US" sz="1200" dirty="0">
                <a:solidFill>
                  <a:prstClr val="black"/>
                </a:solidFill>
                <a:ea typeface="Arial Unicode MS" pitchFamily="34" charset="-128"/>
                <a:cs typeface="Arial Unicode MS" pitchFamily="34" charset="-128"/>
              </a:rPr>
              <a:t>you plan to do hazardous activities</a:t>
            </a:r>
          </a:p>
          <a:p>
            <a:pPr marL="285750" lvl="0" indent="-285750">
              <a:lnSpc>
                <a:spcPts val="1500"/>
              </a:lnSpc>
              <a:buFont typeface="Wingdings" pitchFamily="2" charset="2"/>
              <a:buChar char="q"/>
            </a:pPr>
            <a:r>
              <a:rPr lang="en-US" sz="1200" dirty="0">
                <a:solidFill>
                  <a:prstClr val="black"/>
                </a:solidFill>
                <a:ea typeface="Arial Unicode MS" pitchFamily="34" charset="-128"/>
                <a:cs typeface="Arial Unicode MS" pitchFamily="34" charset="-128"/>
              </a:rPr>
              <a:t>Wear your hydrogen sulfide monitor near head or clipped onto collar </a:t>
            </a:r>
          </a:p>
          <a:p>
            <a:pPr marL="285750" lvl="0" indent="-285750">
              <a:lnSpc>
                <a:spcPts val="1500"/>
              </a:lnSpc>
              <a:buFont typeface="Wingdings" pitchFamily="2" charset="2"/>
              <a:buChar char="q"/>
            </a:pPr>
            <a:r>
              <a:rPr lang="en-US" sz="1200" dirty="0">
                <a:solidFill>
                  <a:prstClr val="black"/>
                </a:solidFill>
                <a:ea typeface="Arial Unicode MS" pitchFamily="34" charset="-128"/>
                <a:cs typeface="Arial Unicode MS" pitchFamily="34" charset="-128"/>
              </a:rPr>
              <a:t>Turn on ventilation fans before manure handling activities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35336" y="2445769"/>
            <a:ext cx="35800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What can I do to reduce H</a:t>
            </a:r>
            <a:r>
              <a:rPr lang="en-US" sz="1600" b="1" baseline="-25000" dirty="0"/>
              <a:t>2</a:t>
            </a:r>
            <a:r>
              <a:rPr lang="en-US" sz="1600" b="1" dirty="0"/>
              <a:t>S risk?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-24107" y="846810"/>
            <a:ext cx="3352800" cy="795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1600"/>
              </a:lnSpc>
            </a:pPr>
            <a:r>
              <a:rPr lang="en-US" sz="1600" b="1" dirty="0">
                <a:solidFill>
                  <a:prstClr val="black"/>
                </a:solidFill>
                <a:ea typeface="Arial Unicode MS" pitchFamily="34" charset="-128"/>
                <a:cs typeface="Arial Unicode MS" pitchFamily="34" charset="-128"/>
              </a:rPr>
              <a:t>Why should I be concerned about manure gas hazards?</a:t>
            </a:r>
          </a:p>
          <a:p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18F39E4-BF2F-654F-A5B1-F504642A25D3}"/>
              </a:ext>
            </a:extLst>
          </p:cNvPr>
          <p:cNvSpPr txBox="1"/>
          <p:nvPr/>
        </p:nvSpPr>
        <p:spPr>
          <a:xfrm>
            <a:off x="526680" y="7464585"/>
            <a:ext cx="2328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Both vibrate, flash, and alarm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slow for low alarm</a:t>
            </a:r>
            <a:endParaRPr lang="en-US" sz="1200" kern="0" dirty="0">
              <a:solidFill>
                <a:prstClr val="black"/>
              </a:solidFill>
            </a:endParaRP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fast for high alarm</a:t>
            </a:r>
          </a:p>
        </p:txBody>
      </p:sp>
    </p:spTree>
    <p:extLst>
      <p:ext uri="{BB962C8B-B14F-4D97-AF65-F5344CB8AC3E}">
        <p14:creationId xmlns:p14="http://schemas.microsoft.com/office/powerpoint/2010/main" val="1958754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oasia\Dropbox\GPCAH logo\GP_RGB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977" y="7543800"/>
            <a:ext cx="1145938" cy="62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7720937"/>
            <a:ext cx="1356718" cy="451406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>
              <a:lnSpc>
                <a:spcPts val="1400"/>
              </a:lnSpc>
              <a:spcBef>
                <a:spcPts val="1200"/>
              </a:spcBef>
            </a:pPr>
            <a:r>
              <a:rPr lang="en-US" sz="1400" i="1" dirty="0">
                <a:latin typeface="+mj-lt"/>
                <a:cs typeface="Arial" pitchFamily="34" charset="0"/>
              </a:rPr>
              <a:t>For more, visit:</a:t>
            </a:r>
            <a:br>
              <a:rPr lang="en-US" sz="1400" i="1" dirty="0">
                <a:latin typeface="+mj-lt"/>
                <a:cs typeface="Arial" pitchFamily="34" charset="0"/>
              </a:rPr>
            </a:br>
            <a:r>
              <a:rPr lang="en-US" sz="1400" i="1" dirty="0">
                <a:latin typeface="+mj-lt"/>
                <a:cs typeface="Arial" pitchFamily="34" charset="0"/>
              </a:rPr>
              <a:t>www.gpcah.org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95645" y="18333"/>
            <a:ext cx="335012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Monitor Use</a:t>
            </a:r>
            <a:endParaRPr lang="en-US" sz="3200" dirty="0"/>
          </a:p>
        </p:txBody>
      </p:sp>
      <p:sp>
        <p:nvSpPr>
          <p:cNvPr id="24" name="TextBox 23"/>
          <p:cNvSpPr txBox="1"/>
          <p:nvPr/>
        </p:nvSpPr>
        <p:spPr>
          <a:xfrm>
            <a:off x="14135" y="433180"/>
            <a:ext cx="3657600" cy="2067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  <a:spcAft>
                <a:spcPts val="300"/>
              </a:spcAft>
            </a:pPr>
            <a:r>
              <a:rPr lang="en-US" sz="1600" dirty="0">
                <a:cs typeface="Arial" pitchFamily="34" charset="0"/>
              </a:rPr>
              <a:t>High concentrations have been identified:</a:t>
            </a:r>
            <a:endParaRPr lang="en-US" sz="1600" b="1" i="1" dirty="0">
              <a:cs typeface="Arial" pitchFamily="34" charset="0"/>
            </a:endParaRPr>
          </a:p>
          <a:p>
            <a:pPr marL="285750" indent="-285750">
              <a:lnSpc>
                <a:spcPts val="1700"/>
              </a:lnSpc>
              <a:buFont typeface="Wingdings" panose="05000000000000000000" pitchFamily="2" charset="2"/>
              <a:buChar char="q"/>
            </a:pPr>
            <a:r>
              <a:rPr lang="en-US" sz="1400" b="1" i="1" dirty="0">
                <a:cs typeface="Arial" pitchFamily="34" charset="0"/>
              </a:rPr>
              <a:t>When pumping manure, inside and outside of buildings</a:t>
            </a:r>
          </a:p>
          <a:p>
            <a:pPr marL="285750" indent="-285750">
              <a:lnSpc>
                <a:spcPts val="1700"/>
              </a:lnSpc>
              <a:buFont typeface="Wingdings" panose="05000000000000000000" pitchFamily="2" charset="2"/>
              <a:buChar char="q"/>
            </a:pPr>
            <a:r>
              <a:rPr lang="en-US" sz="1400" b="1" i="1" dirty="0">
                <a:cs typeface="Arial" pitchFamily="34" charset="0"/>
              </a:rPr>
              <a:t>After pumping is complete, inside buildings</a:t>
            </a:r>
          </a:p>
          <a:p>
            <a:pPr marL="285750" indent="-285750">
              <a:lnSpc>
                <a:spcPts val="1700"/>
              </a:lnSpc>
              <a:buFont typeface="Wingdings" panose="05000000000000000000" pitchFamily="2" charset="2"/>
              <a:buChar char="q"/>
            </a:pPr>
            <a:r>
              <a:rPr lang="en-US" sz="1400" b="1" i="1" dirty="0">
                <a:cs typeface="Arial" pitchFamily="34" charset="0"/>
              </a:rPr>
              <a:t>During pressure washing</a:t>
            </a:r>
            <a:endParaRPr lang="en-US" sz="1400" i="1" dirty="0">
              <a:cs typeface="Arial" pitchFamily="34" charset="0"/>
            </a:endParaRPr>
          </a:p>
          <a:p>
            <a:pPr marL="285750" indent="-285750">
              <a:lnSpc>
                <a:spcPts val="1700"/>
              </a:lnSpc>
              <a:buFont typeface="Wingdings" panose="05000000000000000000" pitchFamily="2" charset="2"/>
              <a:buChar char="q"/>
            </a:pPr>
            <a:r>
              <a:rPr lang="en-US" sz="1400" b="1" i="1" dirty="0">
                <a:cs typeface="Arial" pitchFamily="34" charset="0"/>
              </a:rPr>
              <a:t>Inside full and empty manure storage pits</a:t>
            </a:r>
          </a:p>
          <a:p>
            <a:pPr marL="285750" indent="-285750">
              <a:lnSpc>
                <a:spcPts val="1700"/>
              </a:lnSpc>
              <a:buFont typeface="Wingdings" panose="05000000000000000000" pitchFamily="2" charset="2"/>
              <a:buChar char="q"/>
            </a:pPr>
            <a:r>
              <a:rPr lang="en-US" sz="1400" b="1" i="1" dirty="0">
                <a:cs typeface="Arial" pitchFamily="34" charset="0"/>
              </a:rPr>
              <a:t>In unvented spaces with decaying materials</a:t>
            </a:r>
          </a:p>
          <a:p>
            <a:pPr marL="60325" indent="-285750">
              <a:lnSpc>
                <a:spcPts val="1700"/>
              </a:lnSpc>
              <a:buFont typeface="Wingdings" panose="05000000000000000000" pitchFamily="2" charset="2"/>
              <a:buChar char="q"/>
            </a:pPr>
            <a:r>
              <a:rPr lang="en-US" sz="1400" b="1" i="1" dirty="0">
                <a:cs typeface="Arial" pitchFamily="34" charset="0"/>
              </a:rPr>
              <a:t>When hauling and land-applying manure</a:t>
            </a:r>
            <a:endParaRPr lang="en-US" sz="1400" b="1" u="sng" dirty="0">
              <a:cs typeface="Arial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49721" y="433180"/>
            <a:ext cx="3352800" cy="0"/>
          </a:xfrm>
          <a:prstGeom prst="line">
            <a:avLst/>
          </a:prstGeom>
          <a:ln w="28575">
            <a:solidFill>
              <a:srgbClr val="3A8248"/>
            </a:solidFill>
          </a:ln>
          <a:effectLst>
            <a:glow rad="25400">
              <a:schemeClr val="tx2">
                <a:alpha val="81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387" y="7745879"/>
            <a:ext cx="1015350" cy="40152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/>
          <a:srcRect b="16240"/>
          <a:stretch/>
        </p:blipFill>
        <p:spPr>
          <a:xfrm>
            <a:off x="195645" y="5524254"/>
            <a:ext cx="3253227" cy="184240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7064" y="5086290"/>
            <a:ext cx="35316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What Do the Numbers Mean?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905" y="2914396"/>
            <a:ext cx="3657600" cy="2054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80"/>
              </a:lnSpc>
            </a:pPr>
            <a:r>
              <a:rPr lang="en-US" sz="1600" dirty="0">
                <a:cs typeface="Arial" pitchFamily="34" charset="0"/>
              </a:rPr>
              <a:t>Monitors 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alarm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en-US" sz="1600" dirty="0">
                <a:cs typeface="Arial" pitchFamily="34" charset="0"/>
              </a:rPr>
              <a:t>when concentrations reach levels that cause long-term health effects. </a:t>
            </a:r>
          </a:p>
          <a:p>
            <a:pPr marL="285750" indent="-285750">
              <a:lnSpc>
                <a:spcPts val="1680"/>
              </a:lnSpc>
              <a:buFont typeface="Wingdings" panose="05000000000000000000" pitchFamily="2" charset="2"/>
              <a:buChar char="q"/>
            </a:pPr>
            <a:r>
              <a:rPr lang="en-US" sz="1400" dirty="0">
                <a:cs typeface="Arial" pitchFamily="34" charset="0"/>
              </a:rPr>
              <a:t>If monitor is alarming, ventilate the area and pay attention to concentration displayed on screen</a:t>
            </a:r>
          </a:p>
          <a:p>
            <a:pPr marL="285750" indent="-285750">
              <a:lnSpc>
                <a:spcPts val="1680"/>
              </a:lnSpc>
              <a:buFont typeface="Wingdings" panose="05000000000000000000" pitchFamily="2" charset="2"/>
              <a:buChar char="q"/>
            </a:pPr>
            <a:r>
              <a:rPr lang="en-US" sz="1400" b="1" u="sng" dirty="0">
                <a:cs typeface="Arial" pitchFamily="34" charset="0"/>
              </a:rPr>
              <a:t>Leave</a:t>
            </a:r>
            <a:r>
              <a:rPr lang="en-US" sz="1400" dirty="0">
                <a:cs typeface="Arial" pitchFamily="34" charset="0"/>
              </a:rPr>
              <a:t> area immediately at </a:t>
            </a:r>
            <a:r>
              <a:rPr lang="en-US" sz="1400" b="1" dirty="0">
                <a:cs typeface="Arial" pitchFamily="34" charset="0"/>
              </a:rPr>
              <a:t>50 ppm</a:t>
            </a:r>
          </a:p>
          <a:p>
            <a:pPr marL="285750" indent="-285750">
              <a:lnSpc>
                <a:spcPts val="1680"/>
              </a:lnSpc>
              <a:buFont typeface="Wingdings" panose="05000000000000000000" pitchFamily="2" charset="2"/>
              <a:buChar char="q"/>
            </a:pPr>
            <a:r>
              <a:rPr lang="en-US" sz="1400" dirty="0">
                <a:cs typeface="Arial" pitchFamily="34" charset="0"/>
              </a:rPr>
              <a:t>Concentrations may be deadly if monitor reads </a:t>
            </a:r>
            <a:r>
              <a:rPr lang="en-US" sz="1400" b="1" dirty="0">
                <a:cs typeface="Arial" pitchFamily="34" charset="0"/>
              </a:rPr>
              <a:t>100 ppm</a:t>
            </a:r>
            <a:endParaRPr lang="en-US" sz="1400" b="1" i="1" dirty="0"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135" y="2552787"/>
            <a:ext cx="3617780" cy="310341"/>
          </a:xfrm>
          <a:prstGeom prst="rect">
            <a:avLst/>
          </a:prstGeom>
          <a:noFill/>
          <a:ln w="28575">
            <a:solidFill>
              <a:srgbClr val="3A8248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68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cs typeface="Arial" pitchFamily="34" charset="0"/>
              </a:rPr>
              <a:t>Wear H</a:t>
            </a:r>
            <a:r>
              <a:rPr lang="en-US" sz="1400" b="1" baseline="-25000" dirty="0">
                <a:cs typeface="Arial" pitchFamily="34" charset="0"/>
              </a:rPr>
              <a:t>2</a:t>
            </a:r>
            <a:r>
              <a:rPr lang="en-US" sz="1400" b="1" dirty="0">
                <a:cs typeface="Arial" pitchFamily="34" charset="0"/>
              </a:rPr>
              <a:t>S monitor in high concentration areas </a:t>
            </a:r>
          </a:p>
        </p:txBody>
      </p:sp>
    </p:spTree>
    <p:extLst>
      <p:ext uri="{BB962C8B-B14F-4D97-AF65-F5344CB8AC3E}">
        <p14:creationId xmlns:p14="http://schemas.microsoft.com/office/powerpoint/2010/main" val="32995264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ustom 16">
      <a:dk1>
        <a:sysClr val="windowText" lastClr="000000"/>
      </a:dk1>
      <a:lt1>
        <a:sysClr val="window" lastClr="FFFFFF"/>
      </a:lt1>
      <a:dk2>
        <a:srgbClr val="3A8248"/>
      </a:dk2>
      <a:lt2>
        <a:srgbClr val="EBDDC3"/>
      </a:lt2>
      <a:accent1>
        <a:srgbClr val="6EA941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10076</TotalTime>
  <Words>228</Words>
  <Application>Microsoft Office PowerPoint</Application>
  <PresentationFormat>Custom</PresentationFormat>
  <Paragraphs>37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 Unicode MS</vt:lpstr>
      <vt:lpstr>Calibri</vt:lpstr>
      <vt:lpstr>Cambria</vt:lpstr>
      <vt:lpstr>Wingdings</vt:lpstr>
      <vt:lpstr>Adjacency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Joasia</dc:creator>
  <cp:lastModifiedBy>Patterson, Jennifer J</cp:lastModifiedBy>
  <cp:revision>76</cp:revision>
  <cp:lastPrinted>2013-08-13T19:16:08Z</cp:lastPrinted>
  <dcterms:created xsi:type="dcterms:W3CDTF">2013-08-12T19:36:06Z</dcterms:created>
  <dcterms:modified xsi:type="dcterms:W3CDTF">2019-03-08T15:18:11Z</dcterms:modified>
</cp:coreProperties>
</file>