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8C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>
        <p:scale>
          <a:sx n="100" d="100"/>
          <a:sy n="100" d="100"/>
        </p:scale>
        <p:origin x="227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6F67A-FEA8-48AC-98BA-4861BE00E4D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95179-A06F-408C-A85F-4452D17E4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649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6F67A-FEA8-48AC-98BA-4861BE00E4D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95179-A06F-408C-A85F-4452D17E4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18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6F67A-FEA8-48AC-98BA-4861BE00E4D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95179-A06F-408C-A85F-4452D17E4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379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6F67A-FEA8-48AC-98BA-4861BE00E4D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95179-A06F-408C-A85F-4452D17E4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79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6F67A-FEA8-48AC-98BA-4861BE00E4D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95179-A06F-408C-A85F-4452D17E4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320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6F67A-FEA8-48AC-98BA-4861BE00E4D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95179-A06F-408C-A85F-4452D17E4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723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6F67A-FEA8-48AC-98BA-4861BE00E4D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95179-A06F-408C-A85F-4452D17E4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11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6F67A-FEA8-48AC-98BA-4861BE00E4D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95179-A06F-408C-A85F-4452D17E4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788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6F67A-FEA8-48AC-98BA-4861BE00E4D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95179-A06F-408C-A85F-4452D17E4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766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6F67A-FEA8-48AC-98BA-4861BE00E4D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95179-A06F-408C-A85F-4452D17E4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666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6F67A-FEA8-48AC-98BA-4861BE00E4D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95179-A06F-408C-A85F-4452D17E4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953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6F67A-FEA8-48AC-98BA-4861BE00E4D2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95179-A06F-408C-A85F-4452D17E4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771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5968" y="850074"/>
            <a:ext cx="4792809" cy="3664592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5" dirty="0"/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3038472" y="3539249"/>
            <a:ext cx="651058" cy="651058"/>
          </a:xfrm>
          <a:prstGeom prst="ellipse">
            <a:avLst/>
          </a:prstGeom>
          <a:solidFill>
            <a:srgbClr val="3876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5"/>
          </a:p>
        </p:txBody>
      </p:sp>
      <p:sp>
        <p:nvSpPr>
          <p:cNvPr id="6" name="Rectangle 5"/>
          <p:cNvSpPr/>
          <p:nvPr/>
        </p:nvSpPr>
        <p:spPr>
          <a:xfrm>
            <a:off x="-16727" y="-44912"/>
            <a:ext cx="6880957" cy="930041"/>
          </a:xfrm>
          <a:prstGeom prst="rect">
            <a:avLst/>
          </a:prstGeom>
          <a:solidFill>
            <a:srgbClr val="FEF0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5"/>
          </a:p>
        </p:txBody>
      </p:sp>
      <p:sp>
        <p:nvSpPr>
          <p:cNvPr id="7" name="Rectangle 6"/>
          <p:cNvSpPr/>
          <p:nvPr/>
        </p:nvSpPr>
        <p:spPr>
          <a:xfrm>
            <a:off x="9466" y="5890715"/>
            <a:ext cx="6848533" cy="3253285"/>
          </a:xfrm>
          <a:prstGeom prst="rect">
            <a:avLst/>
          </a:prstGeom>
          <a:solidFill>
            <a:srgbClr val="E38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5" dirty="0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808959" y="3652029"/>
            <a:ext cx="651058" cy="651058"/>
          </a:xfrm>
          <a:prstGeom prst="ellipse">
            <a:avLst/>
          </a:prstGeom>
          <a:solidFill>
            <a:srgbClr val="3876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5"/>
          </a:p>
        </p:txBody>
      </p:sp>
      <p:sp>
        <p:nvSpPr>
          <p:cNvPr id="9" name="TextBox 8"/>
          <p:cNvSpPr txBox="1"/>
          <p:nvPr/>
        </p:nvSpPr>
        <p:spPr>
          <a:xfrm>
            <a:off x="82843" y="930585"/>
            <a:ext cx="4548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Plan to Prevent Falls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-116120" y="6017286"/>
            <a:ext cx="6960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To Prevent Falling through Frozen Water Bodies</a:t>
            </a:r>
          </a:p>
        </p:txBody>
      </p:sp>
      <p:grpSp>
        <p:nvGrpSpPr>
          <p:cNvPr id="11" name="Group 10"/>
          <p:cNvGrpSpPr>
            <a:grpSpLocks noChangeAspect="1"/>
          </p:cNvGrpSpPr>
          <p:nvPr/>
        </p:nvGrpSpPr>
        <p:grpSpPr>
          <a:xfrm>
            <a:off x="201608" y="4882792"/>
            <a:ext cx="4550274" cy="1161440"/>
            <a:chOff x="0" y="4711203"/>
            <a:chExt cx="5033068" cy="1296390"/>
          </a:xfrm>
        </p:grpSpPr>
        <p:sp>
          <p:nvSpPr>
            <p:cNvPr id="12" name="Rectangle 11"/>
            <p:cNvSpPr/>
            <p:nvPr/>
          </p:nvSpPr>
          <p:spPr>
            <a:xfrm>
              <a:off x="0" y="4711203"/>
              <a:ext cx="4738069" cy="76116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25"/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2267" b="23681"/>
            <a:stretch/>
          </p:blipFill>
          <p:spPr>
            <a:xfrm rot="19761644">
              <a:off x="1486141" y="4838151"/>
              <a:ext cx="1227025" cy="612353"/>
            </a:xfrm>
            <a:prstGeom prst="snipRoundRect">
              <a:avLst>
                <a:gd name="adj1" fmla="val 16667"/>
                <a:gd name="adj2" fmla="val 50000"/>
              </a:avLst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199" t="17576" r="15960" b="14894"/>
            <a:stretch/>
          </p:blipFill>
          <p:spPr>
            <a:xfrm rot="21287628" flipH="1">
              <a:off x="4058760" y="4726153"/>
              <a:ext cx="972720" cy="892237"/>
            </a:xfrm>
            <a:prstGeom prst="snipRoundRect">
              <a:avLst>
                <a:gd name="adj1" fmla="val 50000"/>
                <a:gd name="adj2" fmla="val 16667"/>
              </a:avLst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3" t="28810" r="2227" b="25692"/>
            <a:stretch/>
          </p:blipFill>
          <p:spPr>
            <a:xfrm rot="20633908" flipH="1">
              <a:off x="243179" y="4901254"/>
              <a:ext cx="1188720" cy="622622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59" r="12877"/>
            <a:stretch/>
          </p:blipFill>
          <p:spPr>
            <a:xfrm rot="315624">
              <a:off x="2955836" y="4802997"/>
              <a:ext cx="914400" cy="85891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690548" y="5544969"/>
              <a:ext cx="573784" cy="2849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9" b="1" dirty="0"/>
                <a:t>coil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983826" y="5546557"/>
              <a:ext cx="554963" cy="2849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9" b="1" dirty="0"/>
                <a:t>chain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252672" y="5553071"/>
              <a:ext cx="672916" cy="2849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9" b="1" dirty="0"/>
                <a:t>spike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259871" y="5540667"/>
              <a:ext cx="773197" cy="4669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9" b="1" dirty="0"/>
                <a:t>crampon</a:t>
              </a:r>
            </a:p>
          </p:txBody>
        </p:sp>
      </p:grpSp>
      <p:sp>
        <p:nvSpPr>
          <p:cNvPr id="21" name="Oval 20"/>
          <p:cNvSpPr>
            <a:spLocks noChangeAspect="1"/>
          </p:cNvSpPr>
          <p:nvPr/>
        </p:nvSpPr>
        <p:spPr>
          <a:xfrm>
            <a:off x="2679754" y="2217760"/>
            <a:ext cx="2048898" cy="2048898"/>
          </a:xfrm>
          <a:prstGeom prst="ellipse">
            <a:avLst/>
          </a:prstGeom>
          <a:solidFill>
            <a:srgbClr val="E38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5"/>
          </a:p>
        </p:txBody>
      </p:sp>
      <p:sp>
        <p:nvSpPr>
          <p:cNvPr id="22" name="Oval 21"/>
          <p:cNvSpPr/>
          <p:nvPr/>
        </p:nvSpPr>
        <p:spPr>
          <a:xfrm>
            <a:off x="1185578" y="2496126"/>
            <a:ext cx="1918942" cy="1718763"/>
          </a:xfrm>
          <a:prstGeom prst="ellipse">
            <a:avLst/>
          </a:prstGeom>
          <a:solidFill>
            <a:srgbClr val="2D5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5" dirty="0"/>
          </a:p>
        </p:txBody>
      </p:sp>
      <p:sp>
        <p:nvSpPr>
          <p:cNvPr id="23" name="Oval 22"/>
          <p:cNvSpPr>
            <a:spLocks noChangeAspect="1"/>
          </p:cNvSpPr>
          <p:nvPr/>
        </p:nvSpPr>
        <p:spPr>
          <a:xfrm>
            <a:off x="53499" y="1553800"/>
            <a:ext cx="1913343" cy="1913343"/>
          </a:xfrm>
          <a:prstGeom prst="ellipse">
            <a:avLst/>
          </a:prstGeom>
          <a:solidFill>
            <a:srgbClr val="1992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5"/>
          </a:p>
        </p:txBody>
      </p:sp>
      <p:sp>
        <p:nvSpPr>
          <p:cNvPr id="24" name="TextBox 23"/>
          <p:cNvSpPr txBox="1"/>
          <p:nvPr/>
        </p:nvSpPr>
        <p:spPr>
          <a:xfrm>
            <a:off x="1501786" y="3199493"/>
            <a:ext cx="1407350" cy="809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941"/>
              </a:lnSpc>
            </a:pPr>
            <a:r>
              <a:rPr lang="en-US" sz="1400" b="1" dirty="0">
                <a:solidFill>
                  <a:schemeClr val="bg1"/>
                </a:solidFill>
              </a:rPr>
              <a:t>Bring phone and let people know where you are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5403" y="2116338"/>
            <a:ext cx="17047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Wear appropriate gear, no matter how long you plan to be outside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034804" y="2820032"/>
            <a:ext cx="1596437" cy="1374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30"/>
              </a:lnSpc>
            </a:pPr>
            <a:r>
              <a:rPr lang="en-US" sz="1400" b="1" dirty="0">
                <a:solidFill>
                  <a:schemeClr val="bg1"/>
                </a:solidFill>
              </a:rPr>
              <a:t>Prepare for ice in areas where water  is known to accumulate</a:t>
            </a:r>
            <a:endParaRPr lang="en-US" sz="1400" dirty="0"/>
          </a:p>
          <a:p>
            <a:pPr>
              <a:lnSpc>
                <a:spcPts val="2030"/>
              </a:lnSpc>
            </a:pPr>
            <a:endParaRPr lang="en-US" sz="2000" dirty="0"/>
          </a:p>
        </p:txBody>
      </p:sp>
      <p:sp>
        <p:nvSpPr>
          <p:cNvPr id="27" name="Oval 26"/>
          <p:cNvSpPr>
            <a:spLocks noChangeAspect="1"/>
          </p:cNvSpPr>
          <p:nvPr/>
        </p:nvSpPr>
        <p:spPr>
          <a:xfrm>
            <a:off x="1865930" y="1460858"/>
            <a:ext cx="1583586" cy="1583586"/>
          </a:xfrm>
          <a:prstGeom prst="ellipse">
            <a:avLst/>
          </a:prstGeom>
          <a:solidFill>
            <a:srgbClr val="A16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5"/>
          </a:p>
        </p:txBody>
      </p:sp>
      <p:sp>
        <p:nvSpPr>
          <p:cNvPr id="28" name="TextBox 27"/>
          <p:cNvSpPr txBox="1"/>
          <p:nvPr/>
        </p:nvSpPr>
        <p:spPr>
          <a:xfrm>
            <a:off x="1972805" y="1748896"/>
            <a:ext cx="1467657" cy="84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30"/>
              </a:lnSpc>
            </a:pPr>
            <a:r>
              <a:rPr lang="en-US" sz="1400" b="1" dirty="0">
                <a:solidFill>
                  <a:schemeClr val="bg1"/>
                </a:solidFill>
              </a:rPr>
              <a:t>Treat surfaces with </a:t>
            </a:r>
            <a:br>
              <a:rPr lang="en-US" sz="1400" b="1" dirty="0">
                <a:solidFill>
                  <a:schemeClr val="bg1"/>
                </a:solidFill>
              </a:rPr>
            </a:br>
            <a:r>
              <a:rPr lang="en-US" sz="1400" b="1" dirty="0">
                <a:solidFill>
                  <a:schemeClr val="bg1"/>
                </a:solidFill>
              </a:rPr>
              <a:t>Ice Melt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17942" y="6448137"/>
            <a:ext cx="6819880" cy="1179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65" b="1" dirty="0"/>
              <a:t>Prepare before walking/driving onto ice</a:t>
            </a:r>
          </a:p>
          <a:p>
            <a:pPr marL="205920" indent="-205920">
              <a:buFont typeface="Arial" panose="020B0604020202020204" pitchFamily="34" charset="0"/>
              <a:buChar char="•"/>
            </a:pPr>
            <a:r>
              <a:rPr lang="en-US" sz="1324" dirty="0"/>
              <a:t>Bring safety kit when on the ice to respond if someone falls through (dry clothes,</a:t>
            </a:r>
          </a:p>
          <a:p>
            <a:r>
              <a:rPr lang="en-US" sz="1324" dirty="0"/>
              <a:t>     throw rope, hand warmer, whistle)</a:t>
            </a:r>
          </a:p>
          <a:p>
            <a:pPr marL="205920" indent="-205920">
              <a:buFont typeface="Arial" panose="020B0604020202020204" pitchFamily="34" charset="0"/>
              <a:buChar char="•"/>
            </a:pPr>
            <a:r>
              <a:rPr lang="en-US" sz="1324" dirty="0"/>
              <a:t>Check thickness every 150 ft. at a minimum</a:t>
            </a:r>
          </a:p>
          <a:p>
            <a:pPr marL="205920" indent="-205920">
              <a:buFont typeface="Arial" panose="020B0604020202020204" pitchFamily="34" charset="0"/>
              <a:buChar char="•"/>
            </a:pPr>
            <a:r>
              <a:rPr lang="en-US" sz="1324" dirty="0"/>
              <a:t>Depths given </a:t>
            </a:r>
            <a:r>
              <a:rPr lang="en-US" sz="1324" i="1" dirty="0"/>
              <a:t>below</a:t>
            </a:r>
            <a:r>
              <a:rPr lang="en-US" sz="1324" dirty="0"/>
              <a:t> should be doubled with refrozen ice</a:t>
            </a:r>
          </a:p>
        </p:txBody>
      </p:sp>
      <p:grpSp>
        <p:nvGrpSpPr>
          <p:cNvPr id="31" name="Group 30"/>
          <p:cNvGrpSpPr>
            <a:grpSpLocks noChangeAspect="1"/>
          </p:cNvGrpSpPr>
          <p:nvPr/>
        </p:nvGrpSpPr>
        <p:grpSpPr>
          <a:xfrm>
            <a:off x="29066" y="7919563"/>
            <a:ext cx="6255312" cy="1236099"/>
            <a:chOff x="-130963" y="5854634"/>
            <a:chExt cx="6527409" cy="1418820"/>
          </a:xfrm>
        </p:grpSpPr>
        <p:grpSp>
          <p:nvGrpSpPr>
            <p:cNvPr id="32" name="Group 31"/>
            <p:cNvGrpSpPr/>
            <p:nvPr/>
          </p:nvGrpSpPr>
          <p:grpSpPr>
            <a:xfrm>
              <a:off x="-130963" y="5854634"/>
              <a:ext cx="6527409" cy="1418820"/>
              <a:chOff x="-140194" y="5682830"/>
              <a:chExt cx="6527409" cy="1418820"/>
            </a:xfrm>
          </p:grpSpPr>
          <p:grpSp>
            <p:nvGrpSpPr>
              <p:cNvPr id="34" name="Group 33"/>
              <p:cNvGrpSpPr/>
              <p:nvPr/>
            </p:nvGrpSpPr>
            <p:grpSpPr>
              <a:xfrm>
                <a:off x="-140194" y="5682830"/>
                <a:ext cx="6527409" cy="1418820"/>
                <a:chOff x="3067827" y="5719637"/>
                <a:chExt cx="6527409" cy="1418820"/>
              </a:xfrm>
            </p:grpSpPr>
            <p:pic>
              <p:nvPicPr>
                <p:cNvPr id="36" name="Picture 35"/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3192808" y="6218983"/>
                  <a:ext cx="5321557" cy="890266"/>
                </a:xfrm>
                <a:prstGeom prst="rect">
                  <a:avLst/>
                </a:prstGeom>
                <a:effectLst>
                  <a:softEdge rad="31750"/>
                </a:effectLst>
              </p:spPr>
            </p:pic>
            <p:sp>
              <p:nvSpPr>
                <p:cNvPr id="37" name="Right Triangle 36"/>
                <p:cNvSpPr>
                  <a:spLocks noChangeAspect="1"/>
                </p:cNvSpPr>
                <p:nvPr/>
              </p:nvSpPr>
              <p:spPr>
                <a:xfrm>
                  <a:off x="3067827" y="6052288"/>
                  <a:ext cx="6527409" cy="1086169"/>
                </a:xfrm>
                <a:prstGeom prst="rtTriangle">
                  <a:avLst/>
                </a:prstGeom>
                <a:gradFill>
                  <a:gsLst>
                    <a:gs pos="23000">
                      <a:schemeClr val="accent1">
                        <a:lumMod val="5000"/>
                        <a:lumOff val="95000"/>
                      </a:schemeClr>
                    </a:gs>
                    <a:gs pos="29000">
                      <a:schemeClr val="accent1">
                        <a:lumMod val="5000"/>
                        <a:lumOff val="95000"/>
                      </a:schemeClr>
                    </a:gs>
                    <a:gs pos="84000">
                      <a:srgbClr val="2F9191">
                        <a:alpha val="89804"/>
                      </a:srgbClr>
                    </a:gs>
                    <a:gs pos="78000">
                      <a:srgbClr val="3F9FA0"/>
                    </a:gs>
                    <a:gs pos="97000">
                      <a:srgbClr val="006666">
                        <a:alpha val="80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>
                  <a:softEdge rad="635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76"/>
                </a:p>
              </p:txBody>
            </p:sp>
            <p:pic>
              <p:nvPicPr>
                <p:cNvPr id="38" name="Picture 37"/>
                <p:cNvPicPr>
                  <a:picLocks noChangeAspect="1"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 rot="21306382">
                  <a:off x="4521869" y="5854043"/>
                  <a:ext cx="731520" cy="412767"/>
                </a:xfrm>
                <a:prstGeom prst="rect">
                  <a:avLst/>
                </a:prstGeom>
              </p:spPr>
            </p:pic>
            <p:pic>
              <p:nvPicPr>
                <p:cNvPr id="39" name="Picture 38"/>
                <p:cNvPicPr>
                  <a:picLocks noChangeAspect="1"/>
                </p:cNvPicPr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768507" y="5719637"/>
                  <a:ext cx="914400" cy="534165"/>
                </a:xfrm>
                <a:prstGeom prst="rect">
                  <a:avLst/>
                </a:prstGeom>
              </p:spPr>
            </p:pic>
            <p:pic>
              <p:nvPicPr>
                <p:cNvPr id="40" name="Picture 39"/>
                <p:cNvPicPr>
                  <a:picLocks noChangeAspect="1"/>
                </p:cNvPicPr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104696" y="5743637"/>
                  <a:ext cx="1116850" cy="505581"/>
                </a:xfrm>
                <a:prstGeom prst="rect">
                  <a:avLst/>
                </a:prstGeom>
              </p:spPr>
            </p:pic>
            <p:sp>
              <p:nvSpPr>
                <p:cNvPr id="41" name="TextBox 40"/>
                <p:cNvSpPr txBox="1"/>
                <p:nvPr/>
              </p:nvSpPr>
              <p:spPr>
                <a:xfrm>
                  <a:off x="3566324" y="6195459"/>
                  <a:ext cx="491518" cy="3532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b="1" dirty="0">
                      <a:latin typeface="Myriad Pro Light" panose="020B0603030403020204" pitchFamily="34" charset="0"/>
                    </a:rPr>
                    <a:t>4”</a:t>
                  </a:r>
                </a:p>
              </p:txBody>
            </p:sp>
            <p:sp>
              <p:nvSpPr>
                <p:cNvPr id="42" name="TextBox 41"/>
                <p:cNvSpPr txBox="1"/>
                <p:nvPr/>
              </p:nvSpPr>
              <p:spPr>
                <a:xfrm>
                  <a:off x="4641547" y="6194069"/>
                  <a:ext cx="747775" cy="3532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b="1" dirty="0">
                      <a:latin typeface="Myriad Pro Light" panose="020B0603030403020204" pitchFamily="34" charset="0"/>
                    </a:rPr>
                    <a:t>5-7”</a:t>
                  </a:r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5920272" y="6194069"/>
                  <a:ext cx="805017" cy="3532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b="1" dirty="0">
                      <a:latin typeface="Myriad Pro Light" panose="020B0603030403020204" pitchFamily="34" charset="0"/>
                    </a:rPr>
                    <a:t>8-12”</a:t>
                  </a:r>
                </a:p>
              </p:txBody>
            </p:sp>
            <p:sp>
              <p:nvSpPr>
                <p:cNvPr id="44" name="TextBox 43"/>
                <p:cNvSpPr txBox="1"/>
                <p:nvPr/>
              </p:nvSpPr>
              <p:spPr>
                <a:xfrm>
                  <a:off x="7397033" y="6229312"/>
                  <a:ext cx="817100" cy="3532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b="1" dirty="0">
                      <a:latin typeface="Myriad Pro Light" panose="020B0603030403020204" pitchFamily="34" charset="0"/>
                    </a:rPr>
                    <a:t>15”</a:t>
                  </a:r>
                </a:p>
              </p:txBody>
            </p:sp>
          </p:grpSp>
          <p:cxnSp>
            <p:nvCxnSpPr>
              <p:cNvPr id="35" name="Straight Arrow Connector 34"/>
              <p:cNvCxnSpPr/>
              <p:nvPr/>
            </p:nvCxnSpPr>
            <p:spPr>
              <a:xfrm>
                <a:off x="4165789" y="6220738"/>
                <a:ext cx="0" cy="548640"/>
              </a:xfrm>
              <a:prstGeom prst="straightConnector1">
                <a:avLst/>
              </a:prstGeom>
              <a:ln w="57150">
                <a:solidFill>
                  <a:srgbClr val="C0000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8F6FB594-E4D4-4529-9F8E-F5EECE0C4EF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33" y="5914661"/>
              <a:ext cx="451930" cy="570594"/>
            </a:xfrm>
            <a:prstGeom prst="rect">
              <a:avLst/>
            </a:prstGeom>
          </p:spPr>
        </p:pic>
      </p:grpSp>
      <p:sp>
        <p:nvSpPr>
          <p:cNvPr id="45" name="Rectangle 44"/>
          <p:cNvSpPr/>
          <p:nvPr/>
        </p:nvSpPr>
        <p:spPr>
          <a:xfrm>
            <a:off x="809877" y="12803236"/>
            <a:ext cx="6505915" cy="418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18" i="1" dirty="0"/>
              <a:t>Double these depths if ice has been refrozen.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121890" y="8024488"/>
            <a:ext cx="1706953" cy="1111202"/>
          </a:xfrm>
          <a:prstGeom prst="rect">
            <a:avLst/>
          </a:prstGeom>
          <a:solidFill>
            <a:srgbClr val="E38C57"/>
          </a:solidFill>
        </p:spPr>
        <p:txBody>
          <a:bodyPr wrap="square">
            <a:spAutoFit/>
          </a:bodyPr>
          <a:lstStyle/>
          <a:p>
            <a:r>
              <a:rPr lang="en-US" sz="1324" b="1" dirty="0"/>
              <a:t>Make sure you have at least the </a:t>
            </a:r>
            <a:r>
              <a:rPr lang="en-US" sz="1324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minimum ice depth </a:t>
            </a:r>
            <a:r>
              <a:rPr lang="en-US" sz="1324" b="1" dirty="0"/>
              <a:t>based on weight (depths for </a:t>
            </a:r>
            <a:r>
              <a:rPr lang="en-US" sz="1324" b="1" i="1" dirty="0"/>
              <a:t>new ice </a:t>
            </a:r>
            <a:r>
              <a:rPr lang="en-US" sz="1324" b="1" dirty="0"/>
              <a:t>only)</a:t>
            </a:r>
          </a:p>
        </p:txBody>
      </p:sp>
      <p:sp>
        <p:nvSpPr>
          <p:cNvPr id="47" name="Rectangle 46"/>
          <p:cNvSpPr/>
          <p:nvPr/>
        </p:nvSpPr>
        <p:spPr>
          <a:xfrm>
            <a:off x="-4364819" y="11404182"/>
            <a:ext cx="6865237" cy="490269"/>
          </a:xfrm>
          <a:prstGeom prst="rect">
            <a:avLst/>
          </a:prstGeom>
          <a:solidFill>
            <a:srgbClr val="3876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5"/>
          </a:p>
        </p:txBody>
      </p:sp>
      <p:sp>
        <p:nvSpPr>
          <p:cNvPr id="49" name="TextBox 48"/>
          <p:cNvSpPr txBox="1"/>
          <p:nvPr/>
        </p:nvSpPr>
        <p:spPr>
          <a:xfrm>
            <a:off x="-6594283" y="11034619"/>
            <a:ext cx="6062074" cy="296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24" b="1" dirty="0">
                <a:solidFill>
                  <a:schemeClr val="bg1"/>
                </a:solidFill>
              </a:rPr>
              <a:t>Visit gpcah.org for more information.</a:t>
            </a:r>
          </a:p>
        </p:txBody>
      </p:sp>
      <p:sp>
        <p:nvSpPr>
          <p:cNvPr id="50" name="Rectangle 49"/>
          <p:cNvSpPr/>
          <p:nvPr/>
        </p:nvSpPr>
        <p:spPr>
          <a:xfrm>
            <a:off x="5126038" y="1229855"/>
            <a:ext cx="1731963" cy="43859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5" dirty="0"/>
          </a:p>
        </p:txBody>
      </p:sp>
      <p:sp>
        <p:nvSpPr>
          <p:cNvPr id="51" name="Rectangle 50"/>
          <p:cNvSpPr/>
          <p:nvPr/>
        </p:nvSpPr>
        <p:spPr>
          <a:xfrm>
            <a:off x="1825477" y="140712"/>
            <a:ext cx="4967973" cy="632121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647"/>
              </a:lnSpc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Winter Hazards: </a:t>
            </a:r>
            <a:br>
              <a:rPr lang="en-US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Fall Prevention Tips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901505" y="3591013"/>
            <a:ext cx="1962155" cy="2326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sz="1324" b="1" dirty="0"/>
              <a:t>Other Adjustments:</a:t>
            </a:r>
          </a:p>
          <a:p>
            <a:pPr marL="197515" indent="-19751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24" dirty="0"/>
              <a:t>When exiting a car, step </a:t>
            </a:r>
            <a:r>
              <a:rPr lang="en-US" sz="1324" i="1" dirty="0"/>
              <a:t>DOWN</a:t>
            </a:r>
            <a:r>
              <a:rPr lang="en-US" sz="1324" dirty="0"/>
              <a:t> not OUT</a:t>
            </a:r>
          </a:p>
          <a:p>
            <a:pPr marL="197515" indent="-19751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24" dirty="0"/>
              <a:t>Use handrails</a:t>
            </a:r>
            <a:r>
              <a:rPr lang="en-US" sz="1324"/>
              <a:t>, </a:t>
            </a:r>
            <a:r>
              <a:rPr lang="en-US" sz="1324" smtClean="0"/>
              <a:t>avoid </a:t>
            </a:r>
            <a:r>
              <a:rPr lang="en-US" sz="1324" dirty="0" smtClean="0"/>
              <a:t>slopes</a:t>
            </a:r>
          </a:p>
          <a:p>
            <a:pPr marL="197515" indent="-19751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24" dirty="0" smtClean="0"/>
              <a:t>Keep </a:t>
            </a:r>
            <a:r>
              <a:rPr lang="en-US" sz="1324" dirty="0"/>
              <a:t>your head up and don’t lean forward when walking</a:t>
            </a:r>
          </a:p>
          <a:p>
            <a:pPr marL="302575" indent="-302575">
              <a:lnSpc>
                <a:spcPts val="2030"/>
              </a:lnSpc>
              <a:buFont typeface="Arial" panose="020B0604020202020204" pitchFamily="34" charset="0"/>
              <a:buChar char="•"/>
            </a:pPr>
            <a:endParaRPr lang="en-US" sz="1941" dirty="0"/>
          </a:p>
        </p:txBody>
      </p:sp>
      <p:sp>
        <p:nvSpPr>
          <p:cNvPr id="53" name="Rectangle 52"/>
          <p:cNvSpPr/>
          <p:nvPr/>
        </p:nvSpPr>
        <p:spPr>
          <a:xfrm>
            <a:off x="4872509" y="1690308"/>
            <a:ext cx="1986372" cy="1993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lang="en-US" sz="1324" b="1" dirty="0"/>
              <a:t>Walk Like a Penguin:</a:t>
            </a:r>
          </a:p>
          <a:p>
            <a:pPr marL="197515" indent="-19751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24" dirty="0"/>
              <a:t>Take short, slow, flat-footed steps</a:t>
            </a:r>
          </a:p>
          <a:p>
            <a:pPr marL="197515" indent="-19751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24" dirty="0"/>
              <a:t>Keep feet under your center of gravity</a:t>
            </a:r>
          </a:p>
          <a:p>
            <a:pPr marL="197515" indent="-19751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24" dirty="0"/>
              <a:t>Keep hands and arms free to help adjust balance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330DA21-BA28-4386-973D-913D7FA89347}"/>
              </a:ext>
            </a:extLst>
          </p:cNvPr>
          <p:cNvSpPr txBox="1"/>
          <p:nvPr/>
        </p:nvSpPr>
        <p:spPr>
          <a:xfrm>
            <a:off x="4784900" y="913278"/>
            <a:ext cx="2033443" cy="786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b="1" dirty="0"/>
              <a:t>Ice Safety: Adopt new movements</a:t>
            </a:r>
          </a:p>
          <a:p>
            <a:pPr>
              <a:lnSpc>
                <a:spcPts val="1800"/>
              </a:lnSpc>
            </a:pPr>
            <a:r>
              <a:rPr lang="en-US" b="1" dirty="0"/>
              <a:t>for ice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1679" y="4572514"/>
            <a:ext cx="48187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Use Additional Traction on Slippery Surfaces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E9DAEC9-90CF-49D2-8DF6-E4EC7A0E63AC}"/>
              </a:ext>
            </a:extLst>
          </p:cNvPr>
          <p:cNvGrpSpPr/>
          <p:nvPr/>
        </p:nvGrpSpPr>
        <p:grpSpPr>
          <a:xfrm>
            <a:off x="29066" y="82968"/>
            <a:ext cx="1718492" cy="622828"/>
            <a:chOff x="29066" y="82968"/>
            <a:chExt cx="1718492" cy="622828"/>
          </a:xfrm>
        </p:grpSpPr>
        <p:sp>
          <p:nvSpPr>
            <p:cNvPr id="2" name="TextBox 1"/>
            <p:cNvSpPr txBox="1"/>
            <p:nvPr/>
          </p:nvSpPr>
          <p:spPr>
            <a:xfrm>
              <a:off x="29066" y="464695"/>
              <a:ext cx="1718492" cy="24110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900" dirty="0"/>
                <a:t>gpcah.org</a:t>
              </a:r>
            </a:p>
          </p:txBody>
        </p:sp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499" y="82968"/>
              <a:ext cx="1694058" cy="4075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9713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</TotalTime>
  <Words>216</Words>
  <Application>Microsoft Office PowerPoint</Application>
  <PresentationFormat>Letter Paper (8.5x11 in)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 Light</vt:lpstr>
      <vt:lpstr>Office Theme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Patterson, Jennifer J</dc:creator>
  <cp:lastModifiedBy>Patterson, Jennifer J</cp:lastModifiedBy>
  <cp:revision>11</cp:revision>
  <dcterms:created xsi:type="dcterms:W3CDTF">2019-12-17T17:10:15Z</dcterms:created>
  <dcterms:modified xsi:type="dcterms:W3CDTF">2020-01-07T15:47:31Z</dcterms:modified>
</cp:coreProperties>
</file>