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7"/>
  </p:notesMasterIdLst>
  <p:handoutMasterIdLst>
    <p:handoutMasterId r:id="rId18"/>
  </p:handoutMasterIdLst>
  <p:sldIdLst>
    <p:sldId id="256" r:id="rId2"/>
    <p:sldId id="394" r:id="rId3"/>
    <p:sldId id="348" r:id="rId4"/>
    <p:sldId id="389" r:id="rId5"/>
    <p:sldId id="351" r:id="rId6"/>
    <p:sldId id="391" r:id="rId7"/>
    <p:sldId id="392" r:id="rId8"/>
    <p:sldId id="352" r:id="rId9"/>
    <p:sldId id="353" r:id="rId10"/>
    <p:sldId id="350" r:id="rId11"/>
    <p:sldId id="358" r:id="rId12"/>
    <p:sldId id="354" r:id="rId13"/>
    <p:sldId id="355" r:id="rId14"/>
    <p:sldId id="393" r:id="rId15"/>
    <p:sldId id="357"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A87C"/>
    <a:srgbClr val="BBCEB6"/>
    <a:srgbClr val="5C7E54"/>
    <a:srgbClr val="466240"/>
    <a:srgbClr val="31432D"/>
    <a:srgbClr val="0A0F09"/>
    <a:srgbClr val="3E5539"/>
    <a:srgbClr val="2D4028"/>
    <a:srgbClr val="58804F"/>
    <a:srgbClr val="4577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72653" autoAdjust="0"/>
  </p:normalViewPr>
  <p:slideViewPr>
    <p:cSldViewPr snapToGrid="0" snapToObjects="1">
      <p:cViewPr varScale="1">
        <p:scale>
          <a:sx n="87" d="100"/>
          <a:sy n="87" d="100"/>
        </p:scale>
        <p:origin x="2656" y="18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39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8506244D-219B-4AD5-8EF0-83CCA798D87C}" type="datetimeFigureOut">
              <a:rPr lang="en-US" smtClean="0"/>
              <a:t>5/3/22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r>
              <a:rPr lang="en-US"/>
              <a:t>TRA_MRASH_2015</a:t>
            </a: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E29BE664-3470-42FD-8033-10A5BBA30199}" type="slidenum">
              <a:rPr lang="en-US" smtClean="0"/>
              <a:t>‹#›</a:t>
            </a:fld>
            <a:endParaRPr lang="en-US"/>
          </a:p>
        </p:txBody>
      </p:sp>
    </p:spTree>
    <p:extLst>
      <p:ext uri="{BB962C8B-B14F-4D97-AF65-F5344CB8AC3E}">
        <p14:creationId xmlns:p14="http://schemas.microsoft.com/office/powerpoint/2010/main" val="84525263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6E17B31-7C50-734E-8A1F-1508350C0FE0}" type="datetimeFigureOut">
              <a:rPr lang="en-US" smtClean="0"/>
              <a:t>5/3/22</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r>
              <a:rPr lang="en-US"/>
              <a:t>TRA_MRASH_2015</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D0992032-B607-D141-9AE6-2A05453A1415}" type="slidenum">
              <a:rPr lang="en-US" smtClean="0"/>
              <a:t>‹#›</a:t>
            </a:fld>
            <a:endParaRPr lang="en-US"/>
          </a:p>
        </p:txBody>
      </p:sp>
    </p:spTree>
    <p:extLst>
      <p:ext uri="{BB962C8B-B14F-4D97-AF65-F5344CB8AC3E}">
        <p14:creationId xmlns:p14="http://schemas.microsoft.com/office/powerpoint/2010/main" val="2514799318"/>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992032-B607-D141-9AE6-2A05453A1415}" type="slidenum">
              <a:rPr lang="en-US" smtClean="0"/>
              <a:t>1</a:t>
            </a:fld>
            <a:endParaRPr lang="en-US"/>
          </a:p>
        </p:txBody>
      </p:sp>
      <p:sp>
        <p:nvSpPr>
          <p:cNvPr id="5" name="Footer Placeholder 4"/>
          <p:cNvSpPr>
            <a:spLocks noGrp="1"/>
          </p:cNvSpPr>
          <p:nvPr>
            <p:ph type="ftr" sz="quarter" idx="11"/>
          </p:nvPr>
        </p:nvSpPr>
        <p:spPr/>
        <p:txBody>
          <a:bodyPr/>
          <a:lstStyle/>
          <a:p>
            <a:r>
              <a:rPr lang="en-US"/>
              <a:t>TRA_MRASH_2015</a:t>
            </a:r>
          </a:p>
        </p:txBody>
      </p:sp>
    </p:spTree>
    <p:extLst>
      <p:ext uri="{BB962C8B-B14F-4D97-AF65-F5344CB8AC3E}">
        <p14:creationId xmlns:p14="http://schemas.microsoft.com/office/powerpoint/2010/main" val="1209330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TRA_MRASH_2015</a:t>
            </a:r>
          </a:p>
        </p:txBody>
      </p:sp>
      <p:sp>
        <p:nvSpPr>
          <p:cNvPr id="5" name="Slide Number Placeholder 4"/>
          <p:cNvSpPr>
            <a:spLocks noGrp="1"/>
          </p:cNvSpPr>
          <p:nvPr>
            <p:ph type="sldNum" sz="quarter" idx="11"/>
          </p:nvPr>
        </p:nvSpPr>
        <p:spPr/>
        <p:txBody>
          <a:bodyPr/>
          <a:lstStyle/>
          <a:p>
            <a:fld id="{D0992032-B607-D141-9AE6-2A05453A1415}" type="slidenum">
              <a:rPr lang="en-US" smtClean="0"/>
              <a:t>10</a:t>
            </a:fld>
            <a:endParaRPr lang="en-US"/>
          </a:p>
        </p:txBody>
      </p:sp>
    </p:spTree>
    <p:extLst>
      <p:ext uri="{BB962C8B-B14F-4D97-AF65-F5344CB8AC3E}">
        <p14:creationId xmlns:p14="http://schemas.microsoft.com/office/powerpoint/2010/main" val="2681327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TRA_MRASH_2015</a:t>
            </a:r>
          </a:p>
        </p:txBody>
      </p:sp>
      <p:sp>
        <p:nvSpPr>
          <p:cNvPr id="5" name="Slide Number Placeholder 4"/>
          <p:cNvSpPr>
            <a:spLocks noGrp="1"/>
          </p:cNvSpPr>
          <p:nvPr>
            <p:ph type="sldNum" sz="quarter" idx="11"/>
          </p:nvPr>
        </p:nvSpPr>
        <p:spPr/>
        <p:txBody>
          <a:bodyPr/>
          <a:lstStyle/>
          <a:p>
            <a:fld id="{D0992032-B607-D141-9AE6-2A05453A1415}" type="slidenum">
              <a:rPr lang="en-US" smtClean="0"/>
              <a:t>11</a:t>
            </a:fld>
            <a:endParaRPr lang="en-US"/>
          </a:p>
        </p:txBody>
      </p:sp>
    </p:spTree>
    <p:extLst>
      <p:ext uri="{BB962C8B-B14F-4D97-AF65-F5344CB8AC3E}">
        <p14:creationId xmlns:p14="http://schemas.microsoft.com/office/powerpoint/2010/main" val="1949001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TRA_MRASH_2015</a:t>
            </a:r>
          </a:p>
        </p:txBody>
      </p:sp>
      <p:sp>
        <p:nvSpPr>
          <p:cNvPr id="5" name="Slide Number Placeholder 4"/>
          <p:cNvSpPr>
            <a:spLocks noGrp="1"/>
          </p:cNvSpPr>
          <p:nvPr>
            <p:ph type="sldNum" sz="quarter" idx="11"/>
          </p:nvPr>
        </p:nvSpPr>
        <p:spPr/>
        <p:txBody>
          <a:bodyPr/>
          <a:lstStyle/>
          <a:p>
            <a:fld id="{D0992032-B607-D141-9AE6-2A05453A1415}" type="slidenum">
              <a:rPr lang="en-US" smtClean="0"/>
              <a:t>12</a:t>
            </a:fld>
            <a:endParaRPr lang="en-US"/>
          </a:p>
        </p:txBody>
      </p:sp>
    </p:spTree>
    <p:extLst>
      <p:ext uri="{BB962C8B-B14F-4D97-AF65-F5344CB8AC3E}">
        <p14:creationId xmlns:p14="http://schemas.microsoft.com/office/powerpoint/2010/main" val="507539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1ACE1664-10B5-4573-814A-D032B984C09B}" type="slidenum">
              <a:rPr lang="en-US" altLang="en-US"/>
              <a:pPr/>
              <a:t>15</a:t>
            </a:fld>
            <a:endParaRPr lang="en-US" altLang="en-US"/>
          </a:p>
        </p:txBody>
      </p:sp>
      <p:sp>
        <p:nvSpPr>
          <p:cNvPr id="20481" name="Rectangle 1"/>
          <p:cNvSpPr txBox="1">
            <a:spLocks noGrp="1" noRot="1" noChangeAspect="1" noChangeArrowheads="1"/>
          </p:cNvSpPr>
          <p:nvPr>
            <p:ph type="sldImg"/>
          </p:nvPr>
        </p:nvSpPr>
        <p:spPr bwMode="auto">
          <a:xfrm>
            <a:off x="1454150" y="1181100"/>
            <a:ext cx="4248150" cy="31861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Text Box 2"/>
          <p:cNvSpPr txBox="1">
            <a:spLocks noGrp="1" noChangeArrowheads="1"/>
          </p:cNvSpPr>
          <p:nvPr>
            <p:ph type="body" idx="1"/>
          </p:nvPr>
        </p:nvSpPr>
        <p:spPr bwMode="auto">
          <a:xfrm>
            <a:off x="715617" y="4544830"/>
            <a:ext cx="5724939" cy="371849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r>
              <a:rPr lang="en-US" altLang="en-US" i="1" dirty="0">
                <a:latin typeface="+mn-lt" charset="0"/>
                <a:cs typeface="+mn-ea" charset="0"/>
              </a:rPr>
              <a:t>“You know, farming looks mighty easy when your plow is a pencil, and you’re a thousand miles from the corn field.” – </a:t>
            </a:r>
            <a:r>
              <a:rPr lang="en-US" altLang="en-US" i="1" u="sng" dirty="0">
                <a:latin typeface="+mn-lt" charset="0"/>
                <a:cs typeface="+mn-ea" charset="0"/>
              </a:rPr>
              <a:t>Dwight D. Eisenhower</a:t>
            </a: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endParaRPr lang="en-US" altLang="en-US" dirty="0">
              <a:latin typeface="+mn-lt" charset="0"/>
              <a:cs typeface="+mn-ea" charset="0"/>
            </a:endParaRP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r>
              <a:rPr lang="en-US" altLang="en-US" dirty="0">
                <a:latin typeface="+mn-lt" charset="0"/>
                <a:cs typeface="+mn-ea" charset="0"/>
              </a:rPr>
              <a:t>Include American F Bureau Log</a:t>
            </a:r>
          </a:p>
        </p:txBody>
      </p:sp>
      <p:sp>
        <p:nvSpPr>
          <p:cNvPr id="20483" name="Text Box 3"/>
          <p:cNvSpPr txBox="1">
            <a:spLocks noChangeArrowheads="1"/>
          </p:cNvSpPr>
          <p:nvPr/>
        </p:nvSpPr>
        <p:spPr bwMode="auto">
          <a:xfrm>
            <a:off x="4053509" y="8969975"/>
            <a:ext cx="3101009" cy="473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851" tIns="47425" rIns="94851" bIns="47425"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pPr>
            <a:fld id="{A46CB124-9E53-40EC-9B53-2970034FC601}" type="slidenum">
              <a:rPr lang="en-US" altLang="en-US" sz="1200">
                <a:latin typeface="+mn-lt" charset="0"/>
                <a:cs typeface="+mn-ea" charset="0"/>
              </a:rPr>
              <a:pPr algn="r" hangingPunct="1">
                <a:lnSpc>
                  <a:spcPct val="100000"/>
                </a:lnSpc>
              </a:pPr>
              <a:t>15</a:t>
            </a:fld>
            <a:endParaRPr lang="en-US" altLang="en-US" sz="1200">
              <a:latin typeface="+mn-lt" charset="0"/>
              <a:cs typeface="+mn-ea" charset="0"/>
            </a:endParaRPr>
          </a:p>
        </p:txBody>
      </p:sp>
    </p:spTree>
    <p:extLst>
      <p:ext uri="{BB962C8B-B14F-4D97-AF65-F5344CB8AC3E}">
        <p14:creationId xmlns:p14="http://schemas.microsoft.com/office/powerpoint/2010/main" val="212118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992032-B607-D141-9AE6-2A05453A1415}" type="slidenum">
              <a:rPr lang="en-US" smtClean="0"/>
              <a:t>2</a:t>
            </a:fld>
            <a:endParaRPr lang="en-US"/>
          </a:p>
        </p:txBody>
      </p:sp>
      <p:sp>
        <p:nvSpPr>
          <p:cNvPr id="5" name="Footer Placeholder 4"/>
          <p:cNvSpPr>
            <a:spLocks noGrp="1"/>
          </p:cNvSpPr>
          <p:nvPr>
            <p:ph type="ftr" sz="quarter" idx="11"/>
          </p:nvPr>
        </p:nvSpPr>
        <p:spPr/>
        <p:txBody>
          <a:bodyPr/>
          <a:lstStyle/>
          <a:p>
            <a:r>
              <a:rPr lang="en-US"/>
              <a:t>TRA_MRASH_2015</a:t>
            </a:r>
          </a:p>
        </p:txBody>
      </p:sp>
    </p:spTree>
    <p:extLst>
      <p:ext uri="{BB962C8B-B14F-4D97-AF65-F5344CB8AC3E}">
        <p14:creationId xmlns:p14="http://schemas.microsoft.com/office/powerpoint/2010/main" val="403748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Stories of hardship and concerns</a:t>
            </a:r>
          </a:p>
        </p:txBody>
      </p:sp>
      <p:sp>
        <p:nvSpPr>
          <p:cNvPr id="4" name="Footer Placeholder 3"/>
          <p:cNvSpPr>
            <a:spLocks noGrp="1"/>
          </p:cNvSpPr>
          <p:nvPr>
            <p:ph type="ftr" sz="quarter" idx="4"/>
          </p:nvPr>
        </p:nvSpPr>
        <p:spPr/>
        <p:txBody>
          <a:bodyPr/>
          <a:lstStyle/>
          <a:p>
            <a:r>
              <a:rPr lang="en-US"/>
              <a:t>TRA_MRASH_2015</a:t>
            </a:r>
          </a:p>
        </p:txBody>
      </p:sp>
      <p:sp>
        <p:nvSpPr>
          <p:cNvPr id="5" name="Slide Number Placeholder 4"/>
          <p:cNvSpPr>
            <a:spLocks noGrp="1"/>
          </p:cNvSpPr>
          <p:nvPr>
            <p:ph type="sldNum" sz="quarter" idx="5"/>
          </p:nvPr>
        </p:nvSpPr>
        <p:spPr/>
        <p:txBody>
          <a:bodyPr/>
          <a:lstStyle/>
          <a:p>
            <a:fld id="{D0992032-B607-D141-9AE6-2A05453A1415}" type="slidenum">
              <a:rPr lang="en-US" smtClean="0"/>
              <a:t>3</a:t>
            </a:fld>
            <a:endParaRPr lang="en-US"/>
          </a:p>
        </p:txBody>
      </p:sp>
    </p:spTree>
    <p:extLst>
      <p:ext uri="{BB962C8B-B14F-4D97-AF65-F5344CB8AC3E}">
        <p14:creationId xmlns:p14="http://schemas.microsoft.com/office/powerpoint/2010/main" val="1653334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pandemic and beyond:  Sharing of tools and resources to normalize the conversation</a:t>
            </a:r>
          </a:p>
          <a:p>
            <a:r>
              <a:rPr lang="en-US" dirty="0"/>
              <a:t>https://</a:t>
            </a:r>
            <a:r>
              <a:rPr lang="en-US" dirty="0" err="1"/>
              <a:t>www.cbsnews.com</a:t>
            </a:r>
            <a:r>
              <a:rPr lang="en-US" dirty="0"/>
              <a:t>/live/#x:  Minnesota </a:t>
            </a:r>
          </a:p>
        </p:txBody>
      </p:sp>
      <p:sp>
        <p:nvSpPr>
          <p:cNvPr id="4" name="Footer Placeholder 3"/>
          <p:cNvSpPr>
            <a:spLocks noGrp="1"/>
          </p:cNvSpPr>
          <p:nvPr>
            <p:ph type="ftr" sz="quarter" idx="4"/>
          </p:nvPr>
        </p:nvSpPr>
        <p:spPr/>
        <p:txBody>
          <a:bodyPr/>
          <a:lstStyle/>
          <a:p>
            <a:r>
              <a:rPr lang="en-US"/>
              <a:t>TRA_MRASH_2015</a:t>
            </a:r>
          </a:p>
        </p:txBody>
      </p:sp>
      <p:sp>
        <p:nvSpPr>
          <p:cNvPr id="5" name="Slide Number Placeholder 4"/>
          <p:cNvSpPr>
            <a:spLocks noGrp="1"/>
          </p:cNvSpPr>
          <p:nvPr>
            <p:ph type="sldNum" sz="quarter" idx="5"/>
          </p:nvPr>
        </p:nvSpPr>
        <p:spPr/>
        <p:txBody>
          <a:bodyPr/>
          <a:lstStyle/>
          <a:p>
            <a:fld id="{D0992032-B607-D141-9AE6-2A05453A1415}" type="slidenum">
              <a:rPr lang="en-US" smtClean="0"/>
              <a:t>4</a:t>
            </a:fld>
            <a:endParaRPr lang="en-US"/>
          </a:p>
        </p:txBody>
      </p:sp>
    </p:spTree>
    <p:extLst>
      <p:ext uri="{BB962C8B-B14F-4D97-AF65-F5344CB8AC3E}">
        <p14:creationId xmlns:p14="http://schemas.microsoft.com/office/powerpoint/2010/main" val="3093573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F80EC667-CCE2-464C-BA5F-CC3654063FF1}" type="slidenum">
              <a:rPr lang="en-US" altLang="en-US"/>
              <a:pPr/>
              <a:t>5</a:t>
            </a:fld>
            <a:endParaRPr lang="en-US" altLang="en-US"/>
          </a:p>
        </p:txBody>
      </p:sp>
      <p:sp>
        <p:nvSpPr>
          <p:cNvPr id="14337" name="Rectangle 1"/>
          <p:cNvSpPr txBox="1">
            <a:spLocks noGrp="1" noRot="1" noChangeAspect="1" noChangeArrowheads="1"/>
          </p:cNvSpPr>
          <p:nvPr>
            <p:ph type="sldImg"/>
          </p:nvPr>
        </p:nvSpPr>
        <p:spPr bwMode="auto">
          <a:xfrm>
            <a:off x="1454150" y="1181100"/>
            <a:ext cx="4248150" cy="31861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Text Box 2"/>
          <p:cNvSpPr txBox="1">
            <a:spLocks noGrp="1" noChangeArrowheads="1"/>
          </p:cNvSpPr>
          <p:nvPr>
            <p:ph type="body" idx="1"/>
          </p:nvPr>
        </p:nvSpPr>
        <p:spPr bwMode="auto">
          <a:xfrm>
            <a:off x="715617" y="4544830"/>
            <a:ext cx="5724939" cy="371849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r>
              <a:rPr lang="en-US" altLang="en-US" sz="2100" dirty="0">
                <a:latin typeface="Arial" panose="020B0604020202020204" pitchFamily="34" charset="0"/>
                <a:ea typeface="Microsoft YaHei" panose="020B0503020204020204" pitchFamily="34" charset="-122"/>
              </a:rPr>
              <a:t>Ag forestry and fishing numbers – change title. </a:t>
            </a: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endParaRPr lang="en-US" altLang="en-US" sz="2100" dirty="0">
              <a:latin typeface="Arial" panose="020B0604020202020204" pitchFamily="34" charset="0"/>
              <a:ea typeface="Microsoft YaHei" panose="020B0503020204020204" pitchFamily="34" charset="-122"/>
            </a:endParaRP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endParaRPr lang="en-US" altLang="en-US" sz="2100" dirty="0">
              <a:latin typeface="Arial" panose="020B0604020202020204" pitchFamily="34" charset="0"/>
              <a:ea typeface="Microsoft YaHei" panose="020B0503020204020204" pitchFamily="34" charset="-122"/>
            </a:endParaRP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r>
              <a:rPr lang="en-US" altLang="en-US" sz="2100" dirty="0">
                <a:latin typeface="Arial" panose="020B0604020202020204" pitchFamily="34" charset="0"/>
                <a:ea typeface="Microsoft YaHei" panose="020B0503020204020204" pitchFamily="34" charset="-122"/>
              </a:rPr>
              <a:t>The National Farm Medicine Center in Marshfield, Wis., tracked farm suicides during the 1980s in the Upper Midwest, the region most affected by the farm crisis, to try to better understand the relationships between the farm economy and suicide. They found that 913 male farmers in the region committed suicide during that decade, with rates peaking in 1982 at 58 suicides for every 100,000 male farmers and ranchers. Compare that with this year’s CDC report, which found that current national suicide rates for people working in agriculture are 84.5 per 100,000 overall, and 90.5 per 100,000 among males. This means that suicide rates among male farmers are now more than 50 percent higher than they were in 1982, at the peak of the farm crisis.</a:t>
            </a: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endParaRPr lang="en-US" altLang="en-US" sz="2100" dirty="0">
              <a:latin typeface="Arial" panose="020B0604020202020204" pitchFamily="34" charset="0"/>
              <a:ea typeface="Microsoft YaHei" panose="020B0503020204020204" pitchFamily="34" charset="-122"/>
            </a:endParaRP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r>
              <a:rPr lang="en-US" altLang="en-US" sz="2100" dirty="0">
                <a:latin typeface="Arial" panose="020B0604020202020204" pitchFamily="34" charset="0"/>
                <a:ea typeface="Microsoft YaHei" panose="020B0503020204020204" pitchFamily="34" charset="-122"/>
              </a:rPr>
              <a:t>2017 Rate for heart disease, general population is 193 per 100,000; Cancer is 186 per 100,000; COPD is 46 per 100,000; Stroke is 42 per 100,000; Alzheimer’s disease is 29/100,000. (Rates from 2017 CDC Data) https://</a:t>
            </a:r>
            <a:r>
              <a:rPr lang="en-US" altLang="en-US" sz="2100" dirty="0" err="1">
                <a:latin typeface="Arial" panose="020B0604020202020204" pitchFamily="34" charset="0"/>
                <a:ea typeface="Microsoft YaHei" panose="020B0503020204020204" pitchFamily="34" charset="-122"/>
              </a:rPr>
              <a:t>www.cdc.gov</a:t>
            </a:r>
            <a:r>
              <a:rPr lang="en-US" altLang="en-US" sz="2100" dirty="0">
                <a:latin typeface="Arial" panose="020B0604020202020204" pitchFamily="34" charset="0"/>
                <a:ea typeface="Microsoft YaHei" panose="020B0503020204020204" pitchFamily="34" charset="-122"/>
              </a:rPr>
              <a:t>/</a:t>
            </a:r>
            <a:r>
              <a:rPr lang="en-US" altLang="en-US" sz="2100" dirty="0" err="1">
                <a:latin typeface="Arial" panose="020B0604020202020204" pitchFamily="34" charset="0"/>
                <a:ea typeface="Microsoft YaHei" panose="020B0503020204020204" pitchFamily="34" charset="-122"/>
              </a:rPr>
              <a:t>nchs</a:t>
            </a:r>
            <a:r>
              <a:rPr lang="en-US" altLang="en-US" sz="2100" dirty="0">
                <a:latin typeface="Arial" panose="020B0604020202020204" pitchFamily="34" charset="0"/>
                <a:ea typeface="Microsoft YaHei" panose="020B0503020204020204" pitchFamily="34" charset="-122"/>
              </a:rPr>
              <a:t>/data/</a:t>
            </a:r>
            <a:r>
              <a:rPr lang="en-US" altLang="en-US" sz="2100" dirty="0" err="1">
                <a:latin typeface="Arial" panose="020B0604020202020204" pitchFamily="34" charset="0"/>
                <a:ea typeface="Microsoft YaHei" panose="020B0503020204020204" pitchFamily="34" charset="-122"/>
              </a:rPr>
              <a:t>hus</a:t>
            </a:r>
            <a:r>
              <a:rPr lang="en-US" altLang="en-US" sz="2100" dirty="0">
                <a:latin typeface="Arial" panose="020B0604020202020204" pitchFamily="34" charset="0"/>
                <a:ea typeface="Microsoft YaHei" panose="020B0503020204020204" pitchFamily="34" charset="-122"/>
              </a:rPr>
              <a:t>/2017/019.pdf</a:t>
            </a: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endParaRPr lang="en-US" altLang="en-US" sz="2100" dirty="0">
              <a:latin typeface="Arial" panose="020B0604020202020204" pitchFamily="34" charset="0"/>
              <a:ea typeface="Microsoft YaHei" panose="020B0503020204020204" pitchFamily="34" charset="-122"/>
            </a:endParaRPr>
          </a:p>
          <a:p>
            <a:pPr>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r>
              <a:rPr lang="en-US" altLang="en-US" sz="2100" dirty="0">
                <a:latin typeface="Arial" panose="020B0604020202020204" pitchFamily="34" charset="0"/>
                <a:ea typeface="Microsoft YaHei" panose="020B0503020204020204" pitchFamily="34" charset="-122"/>
              </a:rPr>
              <a:t>One surprising statistic to many was suicide rates for workers in the agricultural, fishing and forestry industry are the highest of any other occupational group, exceeding rates in other high-risk populations, including veterans.</a:t>
            </a:r>
          </a:p>
          <a:p>
            <a:pPr>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endParaRPr lang="en-US" altLang="en-US" sz="2100" dirty="0">
              <a:latin typeface="Arial" panose="020B0604020202020204" pitchFamily="34" charset="0"/>
              <a:ea typeface="Microsoft YaHei" panose="020B0503020204020204" pitchFamily="34" charset="-122"/>
            </a:endParaRPr>
          </a:p>
        </p:txBody>
      </p:sp>
      <p:sp>
        <p:nvSpPr>
          <p:cNvPr id="14339" name="Text Box 3"/>
          <p:cNvSpPr txBox="1">
            <a:spLocks noChangeArrowheads="1"/>
          </p:cNvSpPr>
          <p:nvPr/>
        </p:nvSpPr>
        <p:spPr bwMode="auto">
          <a:xfrm>
            <a:off x="4053509" y="8969975"/>
            <a:ext cx="3101009" cy="473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851" tIns="47425" rIns="94851" bIns="47425"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pPr>
            <a:fld id="{6A6C4DFB-2E44-4531-8BBF-D177037E2611}" type="slidenum">
              <a:rPr lang="en-US" altLang="en-US" sz="1200">
                <a:latin typeface="+mn-lt" charset="0"/>
                <a:cs typeface="+mn-ea" charset="0"/>
              </a:rPr>
              <a:pPr algn="r" hangingPunct="1">
                <a:lnSpc>
                  <a:spcPct val="100000"/>
                </a:lnSpc>
              </a:pPr>
              <a:t>5</a:t>
            </a:fld>
            <a:endParaRPr lang="en-US" altLang="en-US" sz="1200">
              <a:latin typeface="+mn-lt" charset="0"/>
              <a:cs typeface="+mn-ea" charset="0"/>
            </a:endParaRPr>
          </a:p>
        </p:txBody>
      </p:sp>
    </p:spTree>
    <p:extLst>
      <p:ext uri="{BB962C8B-B14F-4D97-AF65-F5344CB8AC3E}">
        <p14:creationId xmlns:p14="http://schemas.microsoft.com/office/powerpoint/2010/main" val="406805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F80EC667-CCE2-464C-BA5F-CC3654063FF1}" type="slidenum">
              <a:rPr lang="en-US" altLang="en-US"/>
              <a:pPr/>
              <a:t>6</a:t>
            </a:fld>
            <a:endParaRPr lang="en-US" altLang="en-US"/>
          </a:p>
        </p:txBody>
      </p:sp>
      <p:sp>
        <p:nvSpPr>
          <p:cNvPr id="14337" name="Rectangle 1"/>
          <p:cNvSpPr txBox="1">
            <a:spLocks noGrp="1" noRot="1" noChangeAspect="1" noChangeArrowheads="1"/>
          </p:cNvSpPr>
          <p:nvPr>
            <p:ph type="sldImg"/>
          </p:nvPr>
        </p:nvSpPr>
        <p:spPr bwMode="auto">
          <a:xfrm>
            <a:off x="1454150" y="1181100"/>
            <a:ext cx="4248150" cy="31861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Text Box 2"/>
          <p:cNvSpPr txBox="1">
            <a:spLocks noGrp="1" noChangeArrowheads="1"/>
          </p:cNvSpPr>
          <p:nvPr>
            <p:ph type="body" idx="1"/>
          </p:nvPr>
        </p:nvSpPr>
        <p:spPr bwMode="auto">
          <a:xfrm>
            <a:off x="715617" y="4544830"/>
            <a:ext cx="5724939" cy="371849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r>
              <a:rPr lang="en-US" altLang="en-US" sz="2100" dirty="0">
                <a:latin typeface="Arial" panose="020B0604020202020204" pitchFamily="34" charset="0"/>
                <a:ea typeface="Microsoft YaHei" panose="020B0503020204020204" pitchFamily="34" charset="-122"/>
              </a:rPr>
              <a:t>Ag forestry and fishing numbers – change title. </a:t>
            </a: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endParaRPr lang="en-US" altLang="en-US" sz="2100" dirty="0">
              <a:latin typeface="Arial" panose="020B0604020202020204" pitchFamily="34" charset="0"/>
              <a:ea typeface="Microsoft YaHei" panose="020B0503020204020204" pitchFamily="34" charset="-122"/>
            </a:endParaRP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endParaRPr lang="en-US" altLang="en-US" sz="2100" dirty="0">
              <a:latin typeface="Arial" panose="020B0604020202020204" pitchFamily="34" charset="0"/>
              <a:ea typeface="Microsoft YaHei" panose="020B0503020204020204" pitchFamily="34" charset="-122"/>
            </a:endParaRP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r>
              <a:rPr lang="en-US" altLang="en-US" sz="2100" dirty="0">
                <a:latin typeface="Arial" panose="020B0604020202020204" pitchFamily="34" charset="0"/>
                <a:ea typeface="Microsoft YaHei" panose="020B0503020204020204" pitchFamily="34" charset="-122"/>
              </a:rPr>
              <a:t>The National Farm Medicine Center in Marshfield, Wis., tracked farm suicides during the 1980s in the Upper Midwest, the region most affected by the farm crisis, to try to better understand the relationships between the farm economy and suicide. They found that 913 male farmers in the region committed suicide during that decade, with rates peaking in 1982 at 58 suicides for every 100,000 male farmers and ranchers. Compare that with this year’s CDC report, which found that current national suicide rates for people working in agriculture are 84.5 per 100,000 overall, and 90.5 per 100,000 among males. This means that suicide rates among male farmers are now more than 50 percent higher than they were in 1982, at the peak of the farm crisis.</a:t>
            </a: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endParaRPr lang="en-US" altLang="en-US" sz="2100" dirty="0">
              <a:latin typeface="Arial" panose="020B0604020202020204" pitchFamily="34" charset="0"/>
              <a:ea typeface="Microsoft YaHei" panose="020B0503020204020204" pitchFamily="34" charset="-122"/>
            </a:endParaRP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r>
              <a:rPr lang="en-US" altLang="en-US" sz="2100" dirty="0">
                <a:latin typeface="Arial" panose="020B0604020202020204" pitchFamily="34" charset="0"/>
                <a:ea typeface="Microsoft YaHei" panose="020B0503020204020204" pitchFamily="34" charset="-122"/>
              </a:rPr>
              <a:t>2017 Rate for heart disease, general population is 193 per 100,000; Cancer is 186 per 100,000; COPD is 46 per 100,000; Stroke is 42 per 100,000; Alzheimer’s disease is 29/100,000. (Rates from 2017 CDC Data) https://</a:t>
            </a:r>
            <a:r>
              <a:rPr lang="en-US" altLang="en-US" sz="2100" dirty="0" err="1">
                <a:latin typeface="Arial" panose="020B0604020202020204" pitchFamily="34" charset="0"/>
                <a:ea typeface="Microsoft YaHei" panose="020B0503020204020204" pitchFamily="34" charset="-122"/>
              </a:rPr>
              <a:t>www.cdc.gov</a:t>
            </a:r>
            <a:r>
              <a:rPr lang="en-US" altLang="en-US" sz="2100" dirty="0">
                <a:latin typeface="Arial" panose="020B0604020202020204" pitchFamily="34" charset="0"/>
                <a:ea typeface="Microsoft YaHei" panose="020B0503020204020204" pitchFamily="34" charset="-122"/>
              </a:rPr>
              <a:t>/</a:t>
            </a:r>
            <a:r>
              <a:rPr lang="en-US" altLang="en-US" sz="2100" dirty="0" err="1">
                <a:latin typeface="Arial" panose="020B0604020202020204" pitchFamily="34" charset="0"/>
                <a:ea typeface="Microsoft YaHei" panose="020B0503020204020204" pitchFamily="34" charset="-122"/>
              </a:rPr>
              <a:t>nchs</a:t>
            </a:r>
            <a:r>
              <a:rPr lang="en-US" altLang="en-US" sz="2100" dirty="0">
                <a:latin typeface="Arial" panose="020B0604020202020204" pitchFamily="34" charset="0"/>
                <a:ea typeface="Microsoft YaHei" panose="020B0503020204020204" pitchFamily="34" charset="-122"/>
              </a:rPr>
              <a:t>/data/</a:t>
            </a:r>
            <a:r>
              <a:rPr lang="en-US" altLang="en-US" sz="2100" dirty="0" err="1">
                <a:latin typeface="Arial" panose="020B0604020202020204" pitchFamily="34" charset="0"/>
                <a:ea typeface="Microsoft YaHei" panose="020B0503020204020204" pitchFamily="34" charset="-122"/>
              </a:rPr>
              <a:t>hus</a:t>
            </a:r>
            <a:r>
              <a:rPr lang="en-US" altLang="en-US" sz="2100" dirty="0">
                <a:latin typeface="Arial" panose="020B0604020202020204" pitchFamily="34" charset="0"/>
                <a:ea typeface="Microsoft YaHei" panose="020B0503020204020204" pitchFamily="34" charset="-122"/>
              </a:rPr>
              <a:t>/2017/019.pdf</a:t>
            </a: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endParaRPr lang="en-US" altLang="en-US" sz="2100" dirty="0">
              <a:latin typeface="Arial" panose="020B0604020202020204" pitchFamily="34" charset="0"/>
              <a:ea typeface="Microsoft YaHei" panose="020B0503020204020204" pitchFamily="34" charset="-122"/>
            </a:endParaRPr>
          </a:p>
          <a:p>
            <a:pPr>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r>
              <a:rPr lang="en-US" altLang="en-US" sz="2100" dirty="0">
                <a:latin typeface="Arial" panose="020B0604020202020204" pitchFamily="34" charset="0"/>
                <a:ea typeface="Microsoft YaHei" panose="020B0503020204020204" pitchFamily="34" charset="-122"/>
              </a:rPr>
              <a:t>One surprising statistic to many was suicide rates for workers in the agricultural, fishing and forestry industry are the highest of any other occupational group, exceeding rates in other high-risk populations, including veterans.</a:t>
            </a:r>
          </a:p>
          <a:p>
            <a:pPr>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endParaRPr lang="en-US" altLang="en-US" sz="2100" dirty="0">
              <a:latin typeface="Arial" panose="020B0604020202020204" pitchFamily="34" charset="0"/>
              <a:ea typeface="Microsoft YaHei" panose="020B0503020204020204" pitchFamily="34" charset="-122"/>
            </a:endParaRPr>
          </a:p>
        </p:txBody>
      </p:sp>
      <p:sp>
        <p:nvSpPr>
          <p:cNvPr id="14339" name="Text Box 3"/>
          <p:cNvSpPr txBox="1">
            <a:spLocks noChangeArrowheads="1"/>
          </p:cNvSpPr>
          <p:nvPr/>
        </p:nvSpPr>
        <p:spPr bwMode="auto">
          <a:xfrm>
            <a:off x="4053509" y="8969975"/>
            <a:ext cx="3101009" cy="473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851" tIns="47425" rIns="94851" bIns="47425"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pPr>
            <a:fld id="{6A6C4DFB-2E44-4531-8BBF-D177037E2611}" type="slidenum">
              <a:rPr lang="en-US" altLang="en-US" sz="1200">
                <a:latin typeface="+mn-lt" charset="0"/>
                <a:cs typeface="+mn-ea" charset="0"/>
              </a:rPr>
              <a:pPr algn="r" hangingPunct="1">
                <a:lnSpc>
                  <a:spcPct val="100000"/>
                </a:lnSpc>
              </a:pPr>
              <a:t>6</a:t>
            </a:fld>
            <a:endParaRPr lang="en-US" altLang="en-US" sz="1200">
              <a:latin typeface="+mn-lt" charset="0"/>
              <a:cs typeface="+mn-ea" charset="0"/>
            </a:endParaRPr>
          </a:p>
        </p:txBody>
      </p:sp>
    </p:spTree>
    <p:extLst>
      <p:ext uri="{BB962C8B-B14F-4D97-AF65-F5344CB8AC3E}">
        <p14:creationId xmlns:p14="http://schemas.microsoft.com/office/powerpoint/2010/main" val="558431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F80EC667-CCE2-464C-BA5F-CC3654063FF1}" type="slidenum">
              <a:rPr lang="en-US" altLang="en-US"/>
              <a:pPr/>
              <a:t>7</a:t>
            </a:fld>
            <a:endParaRPr lang="en-US" altLang="en-US"/>
          </a:p>
        </p:txBody>
      </p:sp>
      <p:sp>
        <p:nvSpPr>
          <p:cNvPr id="14337" name="Rectangle 1"/>
          <p:cNvSpPr txBox="1">
            <a:spLocks noGrp="1" noRot="1" noChangeAspect="1" noChangeArrowheads="1"/>
          </p:cNvSpPr>
          <p:nvPr>
            <p:ph type="sldImg"/>
          </p:nvPr>
        </p:nvSpPr>
        <p:spPr bwMode="auto">
          <a:xfrm>
            <a:off x="1454150" y="1181100"/>
            <a:ext cx="4248150" cy="31861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Text Box 2"/>
          <p:cNvSpPr txBox="1">
            <a:spLocks noGrp="1" noChangeArrowheads="1"/>
          </p:cNvSpPr>
          <p:nvPr>
            <p:ph type="body" idx="1"/>
          </p:nvPr>
        </p:nvSpPr>
        <p:spPr bwMode="auto">
          <a:xfrm>
            <a:off x="715617" y="4544830"/>
            <a:ext cx="5724939" cy="371849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r>
              <a:rPr lang="en-US" altLang="en-US" sz="2100" dirty="0">
                <a:latin typeface="Arial" panose="020B0604020202020204" pitchFamily="34" charset="0"/>
                <a:ea typeface="Microsoft YaHei" panose="020B0503020204020204" pitchFamily="34" charset="-122"/>
              </a:rPr>
              <a:t>Ag forestry and fishing numbers – change title. </a:t>
            </a: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endParaRPr lang="en-US" altLang="en-US" sz="2100" dirty="0">
              <a:latin typeface="Arial" panose="020B0604020202020204" pitchFamily="34" charset="0"/>
              <a:ea typeface="Microsoft YaHei" panose="020B0503020204020204" pitchFamily="34" charset="-122"/>
            </a:endParaRP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endParaRPr lang="en-US" altLang="en-US" sz="2100" dirty="0">
              <a:latin typeface="Arial" panose="020B0604020202020204" pitchFamily="34" charset="0"/>
              <a:ea typeface="Microsoft YaHei" panose="020B0503020204020204" pitchFamily="34" charset="-122"/>
            </a:endParaRP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r>
              <a:rPr lang="en-US" altLang="en-US" sz="2100" dirty="0">
                <a:latin typeface="Arial" panose="020B0604020202020204" pitchFamily="34" charset="0"/>
                <a:ea typeface="Microsoft YaHei" panose="020B0503020204020204" pitchFamily="34" charset="-122"/>
              </a:rPr>
              <a:t>The National Farm Medicine Center in Marshfield, Wis., tracked farm suicides during the 1980s in the Upper Midwest, the region most affected by the farm crisis, to try to better understand the relationships between the farm economy and suicide. They found that 913 male farmers in the region committed suicide during that decade, with rates peaking in 1982 at 58 suicides for every 100,000 male farmers and ranchers. Compare that with this year’s CDC report, which found that current national suicide rates for people working in agriculture are 84.5 per 100,000 overall, and 90.5 per 100,000 among males. This means that suicide rates among male farmers are now more than 50 percent higher than they were in 1982, at the peak of the farm crisis.</a:t>
            </a: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endParaRPr lang="en-US" altLang="en-US" sz="2100" dirty="0">
              <a:latin typeface="Arial" panose="020B0604020202020204" pitchFamily="34" charset="0"/>
              <a:ea typeface="Microsoft YaHei" panose="020B0503020204020204" pitchFamily="34" charset="-122"/>
            </a:endParaRP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r>
              <a:rPr lang="en-US" altLang="en-US" sz="2100" dirty="0">
                <a:latin typeface="Arial" panose="020B0604020202020204" pitchFamily="34" charset="0"/>
                <a:ea typeface="Microsoft YaHei" panose="020B0503020204020204" pitchFamily="34" charset="-122"/>
              </a:rPr>
              <a:t>2017 Rate for heart disease, general population is 193 per 100,000; Cancer is 186 per 100,000; COPD is 46 per 100,000; Stroke is 42 per 100,000; Alzheimer’s disease is 29/100,000. (Rates from 2017 CDC Data) https://</a:t>
            </a:r>
            <a:r>
              <a:rPr lang="en-US" altLang="en-US" sz="2100" dirty="0" err="1">
                <a:latin typeface="Arial" panose="020B0604020202020204" pitchFamily="34" charset="0"/>
                <a:ea typeface="Microsoft YaHei" panose="020B0503020204020204" pitchFamily="34" charset="-122"/>
              </a:rPr>
              <a:t>www.cdc.gov</a:t>
            </a:r>
            <a:r>
              <a:rPr lang="en-US" altLang="en-US" sz="2100" dirty="0">
                <a:latin typeface="Arial" panose="020B0604020202020204" pitchFamily="34" charset="0"/>
                <a:ea typeface="Microsoft YaHei" panose="020B0503020204020204" pitchFamily="34" charset="-122"/>
              </a:rPr>
              <a:t>/</a:t>
            </a:r>
            <a:r>
              <a:rPr lang="en-US" altLang="en-US" sz="2100" dirty="0" err="1">
                <a:latin typeface="Arial" panose="020B0604020202020204" pitchFamily="34" charset="0"/>
                <a:ea typeface="Microsoft YaHei" panose="020B0503020204020204" pitchFamily="34" charset="-122"/>
              </a:rPr>
              <a:t>nchs</a:t>
            </a:r>
            <a:r>
              <a:rPr lang="en-US" altLang="en-US" sz="2100" dirty="0">
                <a:latin typeface="Arial" panose="020B0604020202020204" pitchFamily="34" charset="0"/>
                <a:ea typeface="Microsoft YaHei" panose="020B0503020204020204" pitchFamily="34" charset="-122"/>
              </a:rPr>
              <a:t>/data/</a:t>
            </a:r>
            <a:r>
              <a:rPr lang="en-US" altLang="en-US" sz="2100" dirty="0" err="1">
                <a:latin typeface="Arial" panose="020B0604020202020204" pitchFamily="34" charset="0"/>
                <a:ea typeface="Microsoft YaHei" panose="020B0503020204020204" pitchFamily="34" charset="-122"/>
              </a:rPr>
              <a:t>hus</a:t>
            </a:r>
            <a:r>
              <a:rPr lang="en-US" altLang="en-US" sz="2100" dirty="0">
                <a:latin typeface="Arial" panose="020B0604020202020204" pitchFamily="34" charset="0"/>
                <a:ea typeface="Microsoft YaHei" panose="020B0503020204020204" pitchFamily="34" charset="-122"/>
              </a:rPr>
              <a:t>/2017/019.pdf</a:t>
            </a: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endParaRPr lang="en-US" altLang="en-US" sz="2100" dirty="0">
              <a:latin typeface="Arial" panose="020B0604020202020204" pitchFamily="34" charset="0"/>
              <a:ea typeface="Microsoft YaHei" panose="020B0503020204020204" pitchFamily="34" charset="-122"/>
            </a:endParaRPr>
          </a:p>
          <a:p>
            <a:pPr>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r>
              <a:rPr lang="en-US" altLang="en-US" sz="2100" dirty="0">
                <a:latin typeface="Arial" panose="020B0604020202020204" pitchFamily="34" charset="0"/>
                <a:ea typeface="Microsoft YaHei" panose="020B0503020204020204" pitchFamily="34" charset="-122"/>
              </a:rPr>
              <a:t>One surprising statistic to many was suicide rates for workers in the agricultural, fishing and forestry industry are the highest of any other occupational group, exceeding rates in other high-risk populations, including veterans.</a:t>
            </a:r>
          </a:p>
          <a:p>
            <a:pPr>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endParaRPr lang="en-US" altLang="en-US" sz="2100" dirty="0">
              <a:latin typeface="Arial" panose="020B0604020202020204" pitchFamily="34" charset="0"/>
              <a:ea typeface="Microsoft YaHei" panose="020B0503020204020204" pitchFamily="34" charset="-122"/>
            </a:endParaRPr>
          </a:p>
        </p:txBody>
      </p:sp>
      <p:sp>
        <p:nvSpPr>
          <p:cNvPr id="14339" name="Text Box 3"/>
          <p:cNvSpPr txBox="1">
            <a:spLocks noChangeArrowheads="1"/>
          </p:cNvSpPr>
          <p:nvPr/>
        </p:nvSpPr>
        <p:spPr bwMode="auto">
          <a:xfrm>
            <a:off x="4053509" y="8969975"/>
            <a:ext cx="3101009" cy="473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851" tIns="47425" rIns="94851" bIns="47425"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pPr>
            <a:fld id="{6A6C4DFB-2E44-4531-8BBF-D177037E2611}" type="slidenum">
              <a:rPr lang="en-US" altLang="en-US" sz="1200">
                <a:latin typeface="+mn-lt" charset="0"/>
                <a:cs typeface="+mn-ea" charset="0"/>
              </a:rPr>
              <a:pPr algn="r" hangingPunct="1">
                <a:lnSpc>
                  <a:spcPct val="100000"/>
                </a:lnSpc>
              </a:pPr>
              <a:t>7</a:t>
            </a:fld>
            <a:endParaRPr lang="en-US" altLang="en-US" sz="1200">
              <a:latin typeface="+mn-lt" charset="0"/>
              <a:cs typeface="+mn-ea" charset="0"/>
            </a:endParaRPr>
          </a:p>
        </p:txBody>
      </p:sp>
    </p:spTree>
    <p:extLst>
      <p:ext uri="{BB962C8B-B14F-4D97-AF65-F5344CB8AC3E}">
        <p14:creationId xmlns:p14="http://schemas.microsoft.com/office/powerpoint/2010/main" val="1403820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FD368140-AFB7-4B7B-B48D-795907E517A9}" type="slidenum">
              <a:rPr lang="en-US" altLang="en-US"/>
              <a:pPr/>
              <a:t>8</a:t>
            </a:fld>
            <a:endParaRPr lang="en-US" altLang="en-US"/>
          </a:p>
        </p:txBody>
      </p:sp>
      <p:sp>
        <p:nvSpPr>
          <p:cNvPr id="15361" name="Rectangle 1"/>
          <p:cNvSpPr txBox="1">
            <a:spLocks noGrp="1" noRot="1" noChangeAspect="1" noChangeArrowheads="1"/>
          </p:cNvSpPr>
          <p:nvPr>
            <p:ph type="sldImg"/>
          </p:nvPr>
        </p:nvSpPr>
        <p:spPr bwMode="auto">
          <a:xfrm>
            <a:off x="1454150" y="1181100"/>
            <a:ext cx="4248150" cy="31861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2" name="Text Box 2"/>
          <p:cNvSpPr txBox="1">
            <a:spLocks noGrp="1" noChangeArrowheads="1"/>
          </p:cNvSpPr>
          <p:nvPr>
            <p:ph type="body" idx="1"/>
          </p:nvPr>
        </p:nvSpPr>
        <p:spPr bwMode="auto">
          <a:xfrm>
            <a:off x="715617" y="4544830"/>
            <a:ext cx="5724939" cy="371849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r>
              <a:rPr lang="en-US" altLang="en-US" sz="2100" dirty="0">
                <a:latin typeface="Arial" panose="020B0604020202020204" pitchFamily="34" charset="0"/>
                <a:ea typeface="Microsoft YaHei" panose="020B0503020204020204" pitchFamily="34" charset="-122"/>
              </a:rPr>
              <a:t>Occupational and Suicide Risk in Colorado found that AFF was 476/100,000, which is much higher than this rate, and that over half of these were firearms related. </a:t>
            </a: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r>
              <a:rPr lang="en-US" altLang="en-US" sz="2100" dirty="0">
                <a:latin typeface="Arial" panose="020B0604020202020204" pitchFamily="34" charset="0"/>
                <a:ea typeface="Microsoft YaHei" panose="020B0503020204020204" pitchFamily="34" charset="-122"/>
              </a:rPr>
              <a:t>https://</a:t>
            </a:r>
            <a:r>
              <a:rPr lang="en-US" altLang="en-US" sz="2100" dirty="0" err="1">
                <a:latin typeface="Arial" panose="020B0604020202020204" pitchFamily="34" charset="0"/>
                <a:ea typeface="Microsoft YaHei" panose="020B0503020204020204" pitchFamily="34" charset="-122"/>
              </a:rPr>
              <a:t>onlinelibrary.wiley.com</a:t>
            </a:r>
            <a:r>
              <a:rPr lang="en-US" altLang="en-US" sz="2100" dirty="0">
                <a:latin typeface="Arial" panose="020B0604020202020204" pitchFamily="34" charset="0"/>
                <a:ea typeface="Microsoft YaHei" panose="020B0503020204020204" pitchFamily="34" charset="-122"/>
              </a:rPr>
              <a:t>/</a:t>
            </a:r>
            <a:r>
              <a:rPr lang="en-US" altLang="en-US" sz="2100" dirty="0" err="1">
                <a:latin typeface="Arial" panose="020B0604020202020204" pitchFamily="34" charset="0"/>
                <a:ea typeface="Microsoft YaHei" panose="020B0503020204020204" pitchFamily="34" charset="-122"/>
              </a:rPr>
              <a:t>doi</a:t>
            </a:r>
            <a:r>
              <a:rPr lang="en-US" altLang="en-US" sz="2100" dirty="0">
                <a:latin typeface="Arial" panose="020B0604020202020204" pitchFamily="34" charset="0"/>
                <a:ea typeface="Microsoft YaHei" panose="020B0503020204020204" pitchFamily="34" charset="-122"/>
              </a:rPr>
              <a:t>/full/10.1002/ajim.22228</a:t>
            </a: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endParaRPr lang="en-US" altLang="en-US" sz="2100" dirty="0">
              <a:latin typeface="Arial" panose="020B0604020202020204" pitchFamily="34" charset="0"/>
              <a:ea typeface="Microsoft YaHei" panose="020B0503020204020204" pitchFamily="34" charset="-122"/>
            </a:endParaRP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r>
              <a:rPr lang="en-US" altLang="en-US" dirty="0">
                <a:latin typeface="+mn-lt" charset="0"/>
                <a:cs typeface="+mn-ea" charset="0"/>
              </a:rPr>
              <a:t>Alaska, Colorado, Georgia, Kentucky, Maryland, Massachusetts, New Jersey, New Mexico, North Carolina, Ohio, Oklahoma, Oregon, Rhode Island, South Carolina, Utah, Virginia, and Wisconsin.</a:t>
            </a:r>
          </a:p>
        </p:txBody>
      </p:sp>
      <p:sp>
        <p:nvSpPr>
          <p:cNvPr id="15363" name="Text Box 3"/>
          <p:cNvSpPr txBox="1">
            <a:spLocks noChangeArrowheads="1"/>
          </p:cNvSpPr>
          <p:nvPr/>
        </p:nvSpPr>
        <p:spPr bwMode="auto">
          <a:xfrm>
            <a:off x="4053509" y="8969975"/>
            <a:ext cx="3101009" cy="473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851" tIns="47425" rIns="94851" bIns="47425"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pPr>
            <a:fld id="{B5CCBCA0-97A2-4B47-B0DE-311F17FDBC3E}" type="slidenum">
              <a:rPr lang="en-US" altLang="en-US" sz="1200">
                <a:latin typeface="+mn-lt" charset="0"/>
                <a:cs typeface="+mn-ea" charset="0"/>
              </a:rPr>
              <a:pPr algn="r" hangingPunct="1">
                <a:lnSpc>
                  <a:spcPct val="100000"/>
                </a:lnSpc>
              </a:pPr>
              <a:t>8</a:t>
            </a:fld>
            <a:endParaRPr lang="en-US" altLang="en-US" sz="1200">
              <a:latin typeface="+mn-lt" charset="0"/>
              <a:cs typeface="+mn-ea" charset="0"/>
            </a:endParaRPr>
          </a:p>
        </p:txBody>
      </p:sp>
    </p:spTree>
    <p:extLst>
      <p:ext uri="{BB962C8B-B14F-4D97-AF65-F5344CB8AC3E}">
        <p14:creationId xmlns:p14="http://schemas.microsoft.com/office/powerpoint/2010/main" val="501157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419C3E8E-763E-4891-BCDD-D1DB2458AF47}" type="slidenum">
              <a:rPr lang="en-US" altLang="en-US"/>
              <a:pPr/>
              <a:t>9</a:t>
            </a:fld>
            <a:endParaRPr lang="en-US" altLang="en-US"/>
          </a:p>
        </p:txBody>
      </p:sp>
      <p:sp>
        <p:nvSpPr>
          <p:cNvPr id="16385" name="Rectangle 1"/>
          <p:cNvSpPr txBox="1">
            <a:spLocks noGrp="1" noRot="1" noChangeAspect="1" noChangeArrowheads="1"/>
          </p:cNvSpPr>
          <p:nvPr>
            <p:ph type="sldImg"/>
          </p:nvPr>
        </p:nvSpPr>
        <p:spPr bwMode="auto">
          <a:xfrm>
            <a:off x="1454150" y="1181100"/>
            <a:ext cx="4248150" cy="31861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Text Box 2"/>
          <p:cNvSpPr txBox="1">
            <a:spLocks noGrp="1" noChangeArrowheads="1"/>
          </p:cNvSpPr>
          <p:nvPr>
            <p:ph type="body" idx="1"/>
          </p:nvPr>
        </p:nvSpPr>
        <p:spPr bwMode="auto">
          <a:xfrm>
            <a:off x="715617" y="4544830"/>
            <a:ext cx="5724939" cy="371849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r>
              <a:rPr lang="en-US" altLang="en-US" sz="2100" dirty="0">
                <a:latin typeface="Arial" panose="020B0604020202020204" pitchFamily="34" charset="0"/>
                <a:ea typeface="Microsoft YaHei" panose="020B0503020204020204" pitchFamily="34" charset="-122"/>
              </a:rPr>
              <a:t>Occupational and Suicide Risk in Colorado found that AFF was 476/100,000, which is much higher than this rate, and that over half of these were firearms related. </a:t>
            </a: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r>
              <a:rPr lang="en-US" altLang="en-US" sz="2100" dirty="0">
                <a:latin typeface="Arial" panose="020B0604020202020204" pitchFamily="34" charset="0"/>
                <a:ea typeface="Microsoft YaHei" panose="020B0503020204020204" pitchFamily="34" charset="-122"/>
              </a:rPr>
              <a:t>https://</a:t>
            </a:r>
            <a:r>
              <a:rPr lang="en-US" altLang="en-US" sz="2100" dirty="0" err="1">
                <a:latin typeface="Arial" panose="020B0604020202020204" pitchFamily="34" charset="0"/>
                <a:ea typeface="Microsoft YaHei" panose="020B0503020204020204" pitchFamily="34" charset="-122"/>
              </a:rPr>
              <a:t>onlinelibrary.wiley.com</a:t>
            </a:r>
            <a:r>
              <a:rPr lang="en-US" altLang="en-US" sz="2100" dirty="0">
                <a:latin typeface="Arial" panose="020B0604020202020204" pitchFamily="34" charset="0"/>
                <a:ea typeface="Microsoft YaHei" panose="020B0503020204020204" pitchFamily="34" charset="-122"/>
              </a:rPr>
              <a:t>/</a:t>
            </a:r>
            <a:r>
              <a:rPr lang="en-US" altLang="en-US" sz="2100" dirty="0" err="1">
                <a:latin typeface="Arial" panose="020B0604020202020204" pitchFamily="34" charset="0"/>
                <a:ea typeface="Microsoft YaHei" panose="020B0503020204020204" pitchFamily="34" charset="-122"/>
              </a:rPr>
              <a:t>doi</a:t>
            </a:r>
            <a:r>
              <a:rPr lang="en-US" altLang="en-US" sz="2100" dirty="0">
                <a:latin typeface="Arial" panose="020B0604020202020204" pitchFamily="34" charset="0"/>
                <a:ea typeface="Microsoft YaHei" panose="020B0503020204020204" pitchFamily="34" charset="-122"/>
              </a:rPr>
              <a:t>/full/10.1002/ajim.22228</a:t>
            </a: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endParaRPr lang="en-US" altLang="en-US" sz="2100" dirty="0">
              <a:latin typeface="Arial" panose="020B0604020202020204" pitchFamily="34" charset="0"/>
              <a:ea typeface="Microsoft YaHei" panose="020B0503020204020204" pitchFamily="34" charset="-122"/>
            </a:endParaRP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r>
              <a:rPr lang="en-US" altLang="en-US" sz="2100" dirty="0">
                <a:latin typeface="Arial" panose="020B0604020202020204" pitchFamily="34" charset="0"/>
                <a:ea typeface="Microsoft YaHei" panose="020B0503020204020204" pitchFamily="34" charset="-122"/>
              </a:rPr>
              <a:t>Graph is from https://</a:t>
            </a:r>
            <a:r>
              <a:rPr lang="en-US" altLang="en-US" sz="2100" dirty="0" err="1">
                <a:latin typeface="Arial" panose="020B0604020202020204" pitchFamily="34" charset="0"/>
                <a:ea typeface="Microsoft YaHei" panose="020B0503020204020204" pitchFamily="34" charset="-122"/>
              </a:rPr>
              <a:t>onlinelibrary.wiley.com</a:t>
            </a:r>
            <a:r>
              <a:rPr lang="en-US" altLang="en-US" sz="2100" dirty="0">
                <a:latin typeface="Arial" panose="020B0604020202020204" pitchFamily="34" charset="0"/>
                <a:ea typeface="Microsoft YaHei" panose="020B0503020204020204" pitchFamily="34" charset="-122"/>
              </a:rPr>
              <a:t>/</a:t>
            </a:r>
            <a:r>
              <a:rPr lang="en-US" altLang="en-US" sz="2100" dirty="0" err="1">
                <a:latin typeface="Arial" panose="020B0604020202020204" pitchFamily="34" charset="0"/>
                <a:ea typeface="Microsoft YaHei" panose="020B0503020204020204" pitchFamily="34" charset="-122"/>
              </a:rPr>
              <a:t>doi</a:t>
            </a:r>
            <a:r>
              <a:rPr lang="en-US" altLang="en-US" sz="2100" dirty="0">
                <a:latin typeface="Arial" panose="020B0604020202020204" pitchFamily="34" charset="0"/>
                <a:ea typeface="Microsoft YaHei" panose="020B0503020204020204" pitchFamily="34" charset="-122"/>
              </a:rPr>
              <a:t>/</a:t>
            </a:r>
            <a:r>
              <a:rPr lang="en-US" altLang="en-US" sz="2100" dirty="0" err="1">
                <a:latin typeface="Arial" panose="020B0604020202020204" pitchFamily="34" charset="0"/>
                <a:ea typeface="Microsoft YaHei" panose="020B0503020204020204" pitchFamily="34" charset="-122"/>
              </a:rPr>
              <a:t>epdf</a:t>
            </a:r>
            <a:r>
              <a:rPr lang="en-US" altLang="en-US" sz="2100" dirty="0">
                <a:latin typeface="Arial" panose="020B0604020202020204" pitchFamily="34" charset="0"/>
                <a:ea typeface="Microsoft YaHei" panose="020B0503020204020204" pitchFamily="34" charset="-122"/>
              </a:rPr>
              <a:t>/10.1111/jrh.12245</a:t>
            </a:r>
          </a:p>
          <a:p>
            <a:pPr marL="223953" indent="-222307">
              <a:spcBef>
                <a:spcPct val="0"/>
              </a:spcBef>
              <a:tabLst>
                <a:tab pos="474254" algn="l"/>
                <a:tab pos="948507" algn="l"/>
                <a:tab pos="1422761" algn="l"/>
                <a:tab pos="1897014" algn="l"/>
                <a:tab pos="2371268" algn="l"/>
                <a:tab pos="2845521" algn="l"/>
                <a:tab pos="3319775" algn="l"/>
                <a:tab pos="3794028" algn="l"/>
                <a:tab pos="4268282" algn="l"/>
                <a:tab pos="4742536" algn="l"/>
                <a:tab pos="5216789" algn="l"/>
                <a:tab pos="5691043" algn="l"/>
              </a:tabLst>
            </a:pPr>
            <a:endParaRPr lang="en-US" altLang="en-US" sz="2100" dirty="0">
              <a:latin typeface="Arial" panose="020B0604020202020204" pitchFamily="34" charset="0"/>
              <a:ea typeface="Microsoft YaHei" panose="020B0503020204020204" pitchFamily="34" charset="-122"/>
            </a:endParaRPr>
          </a:p>
        </p:txBody>
      </p:sp>
      <p:sp>
        <p:nvSpPr>
          <p:cNvPr id="16387" name="Text Box 3"/>
          <p:cNvSpPr txBox="1">
            <a:spLocks noChangeArrowheads="1"/>
          </p:cNvSpPr>
          <p:nvPr/>
        </p:nvSpPr>
        <p:spPr bwMode="auto">
          <a:xfrm>
            <a:off x="4053509" y="8969975"/>
            <a:ext cx="3101009" cy="473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851" tIns="47425" rIns="94851" bIns="47425"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pPr>
            <a:fld id="{6A43D8FB-6435-4637-B5C9-A2CD4D27ECD1}" type="slidenum">
              <a:rPr lang="en-US" altLang="en-US" sz="1200">
                <a:latin typeface="+mn-lt" charset="0"/>
                <a:cs typeface="+mn-ea" charset="0"/>
              </a:rPr>
              <a:pPr algn="r" hangingPunct="1">
                <a:lnSpc>
                  <a:spcPct val="100000"/>
                </a:lnSpc>
              </a:pPr>
              <a:t>9</a:t>
            </a:fld>
            <a:endParaRPr lang="en-US" altLang="en-US" sz="1200">
              <a:latin typeface="+mn-lt" charset="0"/>
              <a:cs typeface="+mn-ea" charset="0"/>
            </a:endParaRPr>
          </a:p>
        </p:txBody>
      </p:sp>
    </p:spTree>
    <p:extLst>
      <p:ext uri="{BB962C8B-B14F-4D97-AF65-F5344CB8AC3E}">
        <p14:creationId xmlns:p14="http://schemas.microsoft.com/office/powerpoint/2010/main" val="3693326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FA92AC-A3AD-4121-7BE9-13C8899604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46959"/>
            <a:ext cx="1112709" cy="620017"/>
          </a:xfrm>
          <a:prstGeom prst="rect">
            <a:avLst/>
          </a:prstGeom>
        </p:spPr>
      </p:pic>
      <p:sp>
        <p:nvSpPr>
          <p:cNvPr id="2" name="Title 1"/>
          <p:cNvSpPr>
            <a:spLocks noGrp="1"/>
          </p:cNvSpPr>
          <p:nvPr>
            <p:ph type="ctrTitle"/>
          </p:nvPr>
        </p:nvSpPr>
        <p:spPr>
          <a:xfrm>
            <a:off x="0" y="2157319"/>
            <a:ext cx="8915400" cy="877824"/>
          </a:xfrm>
          <a:solidFill>
            <a:srgbClr val="457741"/>
          </a:solidFill>
        </p:spPr>
        <p:txBody>
          <a:bodyPr/>
          <a:lstStyle/>
          <a:p>
            <a:r>
              <a:rPr lang="en-US"/>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
        <p:nvSpPr>
          <p:cNvPr id="4" name="Date Placeholder 3"/>
          <p:cNvSpPr>
            <a:spLocks noGrp="1"/>
          </p:cNvSpPr>
          <p:nvPr>
            <p:ph type="dt" sz="half" idx="10"/>
          </p:nvPr>
        </p:nvSpPr>
        <p:spPr/>
        <p:txBody>
          <a:bodyPr/>
          <a:lstStyle/>
          <a:p>
            <a:fld id="{70FAA508-F0CD-46EA-95FB-26B559A0B5D9}" type="datetimeFigureOut">
              <a:rPr lang="en-US" smtClean="0"/>
              <a:t>5/3/22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rgbClr val="457741"/>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5/3/22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5/3/22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5/3/22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5/3/22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5/3/22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5/3/22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0E3416-A1A0-4E4A-4F5E-91157415E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89" y="1076959"/>
            <a:ext cx="973266" cy="542317"/>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marL="342900" indent="-342900">
              <a:buSzPct val="70000"/>
              <a:buFont typeface="Wingdings" panose="05000000000000000000" pitchFamily="2" charset="2"/>
              <a:buChar char="q"/>
              <a:defRPr/>
            </a:lvl1pPr>
            <a:lvl2pPr marL="685800" indent="-336550">
              <a:buFont typeface="Wingdings" pitchFamily="2" charset="2"/>
              <a:buChar char="§"/>
              <a:defRPr/>
            </a:lvl2pPr>
            <a:lvl3pPr marL="1035050" indent="-349250">
              <a:buFont typeface="Arial" panose="020B0604020202020204" pitchFamily="34" charset="0"/>
              <a:buChar char="•"/>
              <a:defRPr/>
            </a:lvl3pPr>
            <a:lvl4pPr marL="1371600" indent="-336550">
              <a:buFont typeface="Century Gothic" panose="020B0502020202020204" pitchFamily="34" charset="0"/>
              <a:buChar char="−"/>
              <a:defRPr/>
            </a:lvl4pPr>
            <a:lvl5pPr marL="1720850" indent="-349250">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5/3/22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5/3/22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rgbClr val="457741"/>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5/3/22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0704"/>
            <a:ext cx="8913813" cy="914400"/>
          </a:xfrm>
        </p:spPr>
        <p:txBody>
          <a:bodyPr/>
          <a:lstStyle/>
          <a:p>
            <a:r>
              <a:rPr lang="en-US"/>
              <a:t>Click to edit Master title style</a:t>
            </a:r>
            <a:endParaRPr/>
          </a:p>
        </p:txBody>
      </p:sp>
      <p:sp>
        <p:nvSpPr>
          <p:cNvPr id="3" name="Content Placeholder 2"/>
          <p:cNvSpPr>
            <a:spLocks noGrp="1"/>
          </p:cNvSpPr>
          <p:nvPr>
            <p:ph sz="half" idx="1"/>
          </p:nvPr>
        </p:nvSpPr>
        <p:spPr>
          <a:xfrm>
            <a:off x="1117600" y="2069432"/>
            <a:ext cx="3566160" cy="4207543"/>
          </a:xfrm>
        </p:spPr>
        <p:txBody>
          <a:bodyPr>
            <a:normAutofit/>
          </a:bodyPr>
          <a:lstStyle>
            <a:lvl1pPr>
              <a:defRPr sz="1800"/>
            </a:lvl1pPr>
            <a:lvl2pPr marL="685800" indent="-336550">
              <a:buFont typeface="Wingdings" pitchFamily="2" charset="2"/>
              <a:buChar char="§"/>
              <a:defRPr sz="1800"/>
            </a:lvl2pPr>
            <a:lvl3pPr marL="1035050" indent="-349250">
              <a:buFont typeface="Wingdings" pitchFamily="2" charset="2"/>
              <a:buChar char="§"/>
              <a:defRPr sz="1800"/>
            </a:lvl3pPr>
            <a:lvl4pPr marL="1371600" indent="-336550">
              <a:buFont typeface="Wingdings" pitchFamily="2" charset="2"/>
              <a:buChar char="§"/>
              <a:defRPr sz="1800"/>
            </a:lvl4pPr>
            <a:lvl5pPr marL="1720850" indent="-349250">
              <a:buFont typeface="Wingdings" pitchFamily="2" charset="2"/>
              <a:buChar cha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5147534" y="2069432"/>
            <a:ext cx="3566160" cy="4207543"/>
          </a:xfrm>
        </p:spPr>
        <p:txBody>
          <a:bodyPr>
            <a:normAutofit/>
          </a:bodyPr>
          <a:lstStyle>
            <a:lvl1pPr>
              <a:defRPr sz="1800"/>
            </a:lvl1pPr>
            <a:lvl2pPr marL="685800" indent="-336550">
              <a:buFont typeface="Wingdings" pitchFamily="2" charset="2"/>
              <a:buChar char="§"/>
              <a:defRPr sz="1800"/>
            </a:lvl2pPr>
            <a:lvl3pPr marL="1035050" indent="-349250">
              <a:buFont typeface="Wingdings" pitchFamily="2" charset="2"/>
              <a:buChar char="§"/>
              <a:defRPr sz="1800"/>
            </a:lvl3pPr>
            <a:lvl4pPr marL="1371600" indent="-336550">
              <a:buFont typeface="Wingdings" pitchFamily="2" charset="2"/>
              <a:buChar char="§"/>
              <a:defRPr sz="1800"/>
            </a:lvl4pPr>
            <a:lvl5pPr marL="1720850" indent="-349250">
              <a:buFont typeface="Wingdings" pitchFamily="2" charset="2"/>
              <a:buChar cha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5/3/22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0FAA508-F0CD-46EA-95FB-26B559A0B5D9}" type="datetimeFigureOut">
              <a:rPr lang="en-US" smtClean="0"/>
              <a:t>5/3/22</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D1E4B7-58CE-2523-E15B-B518594714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89" y="1076959"/>
            <a:ext cx="973266" cy="542317"/>
          </a:xfrm>
          <a:prstGeom prst="rect">
            <a:avLst/>
          </a:prstGeom>
        </p:spPr>
      </p:pic>
      <p:sp>
        <p:nvSpPr>
          <p:cNvPr id="2" name="Title 1"/>
          <p:cNvSpPr>
            <a:spLocks noGrp="1"/>
          </p:cNvSpPr>
          <p:nvPr>
            <p:ph type="title"/>
          </p:nvPr>
        </p:nvSpPr>
        <p:spPr>
          <a:xfrm>
            <a:off x="0" y="919317"/>
            <a:ext cx="8913813" cy="914400"/>
          </a:xfrm>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5/3/22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t>5/3/22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908143"/>
            <a:ext cx="8915400" cy="914400"/>
          </a:xfrm>
          <a:solidFill>
            <a:srgbClr val="457741"/>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5/3/22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919319"/>
            <a:ext cx="8913813" cy="914400"/>
          </a:xfrm>
          <a:prstGeom prst="rect">
            <a:avLst/>
          </a:prstGeom>
          <a:solidFill>
            <a:srgbClr val="457741"/>
          </a:solidFill>
        </p:spPr>
        <p:txBody>
          <a:bodyPr vert="horz" lIns="1188720" tIns="45720" rIns="27432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914400" y="1985212"/>
            <a:ext cx="7810500" cy="4281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t>5/3/22</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rgbClr val="457741"/>
        </a:buClr>
        <a:buSzPct val="70000"/>
        <a:buFont typeface="Wingdings" panose="05000000000000000000" pitchFamily="2" charset="2"/>
        <a:buChar char="q"/>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rgbClr val="457741"/>
        </a:buClr>
        <a:buFont typeface="Wingdings" panose="05000000000000000000" pitchFamily="2"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rgbClr val="457741"/>
        </a:buClr>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rgbClr val="457741"/>
        </a:buClr>
        <a:buFont typeface="Cambria" panose="02040503050406030204" pitchFamily="18" charset="0"/>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rgbClr val="457741"/>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png"/><Relationship Id="rId10" Type="http://schemas.openxmlformats.org/officeDocument/2006/relationships/image" Target="../media/image34.jpeg"/><Relationship Id="rId4" Type="http://schemas.microsoft.com/office/2007/relationships/hdphoto" Target="../media/hdphoto1.wdp"/><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gpcah.public-health.uiowa.edu/farmsafe/" TargetMode="External"/><Relationship Id="rId3" Type="http://schemas.openxmlformats.org/officeDocument/2006/relationships/hyperlink" Target="https://farmstress.org/" TargetMode="External"/><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hyperlink" Target="https://iastate.app.box.com/s/nmuri4lfjk9ilvrce2wu0tm3izmj32lz" TargetMode="External"/><Relationship Id="rId5" Type="http://schemas.openxmlformats.org/officeDocument/2006/relationships/hyperlink" Target="https://www.rrfn.com/transfarmation/" TargetMode="External"/><Relationship Id="rId4" Type="http://schemas.openxmlformats.org/officeDocument/2006/relationships/image" Target="../media/image39.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hyperlink" Target="https://onlinelibrary.wiley.com/doi/10.1111/jrh.12245" TargetMode="Externa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spcBef>
                <a:spcPts val="0"/>
              </a:spcBef>
            </a:pPr>
            <a:r>
              <a:rPr lang="en-US" sz="2000" dirty="0">
                <a:solidFill>
                  <a:schemeClr val="tx1"/>
                </a:solidFill>
                <a:latin typeface="+mj-lt"/>
                <a:cs typeface="Arial" pitchFamily="34" charset="0"/>
              </a:rPr>
              <a:t>This presentation was developed to inform crisis center volunteers to better understand risk factors for Midwestern farmers and agricultural workers</a:t>
            </a:r>
            <a:endParaRPr lang="en-US" sz="1600" i="1" dirty="0"/>
          </a:p>
          <a:p>
            <a:pPr>
              <a:spcBef>
                <a:spcPts val="0"/>
              </a:spcBef>
            </a:pPr>
            <a:endParaRPr lang="en-US" sz="1600" i="1" dirty="0"/>
          </a:p>
          <a:p>
            <a:pPr>
              <a:spcBef>
                <a:spcPts val="0"/>
              </a:spcBef>
            </a:pPr>
            <a:endParaRPr lang="en-US" dirty="0">
              <a:solidFill>
                <a:schemeClr val="tx1"/>
              </a:solidFill>
            </a:endParaRPr>
          </a:p>
        </p:txBody>
      </p:sp>
      <p:sp>
        <p:nvSpPr>
          <p:cNvPr id="2" name="Title 1"/>
          <p:cNvSpPr>
            <a:spLocks noGrp="1"/>
          </p:cNvSpPr>
          <p:nvPr>
            <p:ph type="ctrTitle"/>
          </p:nvPr>
        </p:nvSpPr>
        <p:spPr>
          <a:xfrm>
            <a:off x="0" y="822960"/>
            <a:ext cx="8915400" cy="2212183"/>
          </a:xfrm>
        </p:spPr>
        <p:txBody>
          <a:bodyPr>
            <a:normAutofit/>
          </a:bodyPr>
          <a:lstStyle/>
          <a:p>
            <a:r>
              <a:rPr lang="en-US" altLang="en-US" sz="3200" b="1" dirty="0"/>
              <a:t>Mental Health and Suicide Risk in Agricultural Communities</a:t>
            </a:r>
          </a:p>
        </p:txBody>
      </p:sp>
      <p:sp>
        <p:nvSpPr>
          <p:cNvPr id="4" name="TextBox 3"/>
          <p:cNvSpPr txBox="1"/>
          <p:nvPr/>
        </p:nvSpPr>
        <p:spPr>
          <a:xfrm>
            <a:off x="4861114" y="5928007"/>
            <a:ext cx="3987052" cy="646331"/>
          </a:xfrm>
          <a:prstGeom prst="rect">
            <a:avLst/>
          </a:prstGeom>
          <a:noFill/>
        </p:spPr>
        <p:txBody>
          <a:bodyPr wrap="square" rtlCol="0">
            <a:spAutoFit/>
          </a:bodyPr>
          <a:lstStyle/>
          <a:p>
            <a:r>
              <a:rPr lang="en-US" sz="1200" i="1" dirty="0">
                <a:solidFill>
                  <a:schemeClr val="tx1">
                    <a:lumMod val="75000"/>
                    <a:lumOff val="25000"/>
                  </a:schemeClr>
                </a:solidFill>
              </a:rPr>
              <a:t>Originally prepared by Jenna Gibbs and Rima Afifi, for </a:t>
            </a:r>
            <a:r>
              <a:rPr lang="en-US" sz="1200" i="1" dirty="0" err="1">
                <a:solidFill>
                  <a:schemeClr val="tx1">
                    <a:lumMod val="75000"/>
                    <a:lumOff val="25000"/>
                  </a:schemeClr>
                </a:solidFill>
              </a:rPr>
              <a:t>CommUnity</a:t>
            </a:r>
            <a:r>
              <a:rPr lang="en-US" sz="1200" i="1" dirty="0">
                <a:solidFill>
                  <a:schemeClr val="tx1">
                    <a:lumMod val="75000"/>
                    <a:lumOff val="25000"/>
                  </a:schemeClr>
                </a:solidFill>
              </a:rPr>
              <a:t> Crisis Services In-Service Training, August  2019</a:t>
            </a:r>
          </a:p>
        </p:txBody>
      </p:sp>
      <p:pic>
        <p:nvPicPr>
          <p:cNvPr id="1030" name="Picture 6" descr="The University of Iow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31825"/>
            <a:ext cx="1323975" cy="13239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B5094DA-FF59-3A14-B133-8B44978928B9}"/>
              </a:ext>
            </a:extLst>
          </p:cNvPr>
          <p:cNvSpPr/>
          <p:nvPr/>
        </p:nvSpPr>
        <p:spPr>
          <a:xfrm>
            <a:off x="1098826" y="4731827"/>
            <a:ext cx="6629400" cy="830997"/>
          </a:xfrm>
          <a:prstGeom prst="rect">
            <a:avLst/>
          </a:prstGeom>
        </p:spPr>
        <p:txBody>
          <a:bodyPr wrap="square">
            <a:spAutoFit/>
          </a:bodyPr>
          <a:lstStyle/>
          <a:p>
            <a:pPr>
              <a:spcBef>
                <a:spcPts val="0"/>
              </a:spcBef>
            </a:pPr>
            <a:r>
              <a:rPr lang="en-US" sz="1200" dirty="0"/>
              <a:t>This presentation was prepared using Emerging Issues funding as part of the Great Plains Center for Agricultural Health Grant (U54 OH 007548), supported by the Centers for Disease Control and Prevention/National Institutes for Occupational Safety and Health.  </a:t>
            </a:r>
          </a:p>
        </p:txBody>
      </p:sp>
      <p:pic>
        <p:nvPicPr>
          <p:cNvPr id="8" name="Picture 7">
            <a:extLst>
              <a:ext uri="{FF2B5EF4-FFF2-40B4-BE49-F238E27FC236}">
                <a16:creationId xmlns:a16="http://schemas.microsoft.com/office/drawing/2014/main" id="{675773AF-536B-13BE-ACBB-38679EB670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977" y="5753212"/>
            <a:ext cx="1641022" cy="914400"/>
          </a:xfrm>
          <a:prstGeom prst="rect">
            <a:avLst/>
          </a:prstGeom>
        </p:spPr>
      </p:pic>
    </p:spTree>
    <p:extLst>
      <p:ext uri="{BB962C8B-B14F-4D97-AF65-F5344CB8AC3E}">
        <p14:creationId xmlns:p14="http://schemas.microsoft.com/office/powerpoint/2010/main" val="334632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2119"/>
            <a:ext cx="8913813" cy="914400"/>
          </a:xfrm>
        </p:spPr>
        <p:txBody>
          <a:bodyPr>
            <a:normAutofit fontScale="90000"/>
          </a:bodyPr>
          <a:lstStyle/>
          <a:p>
            <a:r>
              <a:rPr lang="en-US" dirty="0"/>
              <a:t>Common Stressors – Pre-Pandemic</a:t>
            </a:r>
          </a:p>
        </p:txBody>
      </p:sp>
      <p:sp>
        <p:nvSpPr>
          <p:cNvPr id="12" name="Rectangle 12"/>
          <p:cNvSpPr>
            <a:spLocks noChangeArrowheads="1"/>
          </p:cNvSpPr>
          <p:nvPr/>
        </p:nvSpPr>
        <p:spPr bwMode="auto">
          <a:xfrm>
            <a:off x="4451421" y="5354909"/>
            <a:ext cx="1502184" cy="367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dirty="0">
                <a:solidFill>
                  <a:schemeClr val="bg1"/>
                </a:solidFill>
                <a:latin typeface="Calibri" panose="020F0502020204030204" pitchFamily="34" charset="0"/>
              </a:rPr>
              <a:t>Ag Daily, 2019</a:t>
            </a:r>
          </a:p>
        </p:txBody>
      </p:sp>
      <p:pic>
        <p:nvPicPr>
          <p:cNvPr id="3" name="Picture 2" descr="File:Blue sphere.svg - Wikimedia Commons"/>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1557631"/>
            <a:ext cx="3474720" cy="3474720"/>
          </a:xfrm>
          <a:prstGeom prst="rect">
            <a:avLst/>
          </a:prstGeom>
        </p:spPr>
      </p:pic>
      <p:pic>
        <p:nvPicPr>
          <p:cNvPr id="13" name="Picture 12" descr="File:Blue sphere.svg - Wikimedia Comm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7461" y="4177059"/>
            <a:ext cx="1691640" cy="1691640"/>
          </a:xfrm>
          <a:prstGeom prst="rect">
            <a:avLst/>
          </a:prstGeom>
        </p:spPr>
      </p:pic>
      <p:pic>
        <p:nvPicPr>
          <p:cNvPr id="14" name="Picture 13" descr="File:Blue sphere.svg - Wikimedia Commons"/>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93281" y="1563927"/>
            <a:ext cx="1243584" cy="1243584"/>
          </a:xfrm>
          <a:prstGeom prst="rect">
            <a:avLst/>
          </a:prstGeom>
        </p:spPr>
      </p:pic>
      <p:pic>
        <p:nvPicPr>
          <p:cNvPr id="15" name="Picture 14" descr="File:Purple sphere.svg - Wikipedia"/>
          <p:cNvPicPr>
            <a:picLocks noChangeAspect="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720189" y="4849335"/>
            <a:ext cx="594360" cy="594360"/>
          </a:xfrm>
          <a:prstGeom prst="rect">
            <a:avLst/>
          </a:prstGeom>
        </p:spPr>
      </p:pic>
      <p:pic>
        <p:nvPicPr>
          <p:cNvPr id="16" name="Picture 15" descr="File:Purple sphere.svg - Wikipedia"/>
          <p:cNvPicPr>
            <a:picLocks noChangeAspect="1"/>
          </p:cNvPicPr>
          <p:nvPr/>
        </p:nvPicPr>
        <p:blipFill>
          <a:blip r:embed="rId7" cstate="email">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865191" y="2358884"/>
            <a:ext cx="448056" cy="448056"/>
          </a:xfrm>
          <a:prstGeom prst="rect">
            <a:avLst/>
          </a:prstGeom>
        </p:spPr>
      </p:pic>
      <p:pic>
        <p:nvPicPr>
          <p:cNvPr id="17" name="Picture 16" descr="File:Purple sphere.svg - Wikipedia"/>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845806" y="3368532"/>
            <a:ext cx="649224" cy="649224"/>
          </a:xfrm>
          <a:prstGeom prst="rect">
            <a:avLst/>
          </a:prstGeom>
        </p:spPr>
      </p:pic>
      <p:pic>
        <p:nvPicPr>
          <p:cNvPr id="18" name="Picture 17" descr="File:Purple sphere.svg - Wikipedia"/>
          <p:cNvPicPr>
            <a:picLocks noChangeAspect="1"/>
          </p:cNvPicPr>
          <p:nvPr/>
        </p:nvPicPr>
        <p:blipFill>
          <a:blip r:embed="rId9" cstate="email">
            <a:grayscl/>
            <a:extLst>
              <a:ext uri="{28A0092B-C50C-407E-A947-70E740481C1C}">
                <a14:useLocalDpi xmlns:a14="http://schemas.microsoft.com/office/drawing/2010/main" val="0"/>
              </a:ext>
            </a:extLst>
          </a:blip>
          <a:stretch>
            <a:fillRect/>
          </a:stretch>
        </p:blipFill>
        <p:spPr>
          <a:xfrm>
            <a:off x="8157799" y="3707197"/>
            <a:ext cx="155448" cy="155448"/>
          </a:xfrm>
          <a:prstGeom prst="rect">
            <a:avLst/>
          </a:prstGeom>
        </p:spPr>
      </p:pic>
      <p:sp>
        <p:nvSpPr>
          <p:cNvPr id="20" name="TextBox 19"/>
          <p:cNvSpPr txBox="1"/>
          <p:nvPr/>
        </p:nvSpPr>
        <p:spPr>
          <a:xfrm>
            <a:off x="290992" y="4893244"/>
            <a:ext cx="2287806" cy="477054"/>
          </a:xfrm>
          <a:prstGeom prst="rect">
            <a:avLst/>
          </a:prstGeom>
          <a:noFill/>
        </p:spPr>
        <p:txBody>
          <a:bodyPr wrap="none" rtlCol="0">
            <a:spAutoFit/>
          </a:bodyPr>
          <a:lstStyle/>
          <a:p>
            <a:r>
              <a:rPr lang="en-US" sz="2500" b="1" dirty="0"/>
              <a:t>45% Finances</a:t>
            </a:r>
          </a:p>
        </p:txBody>
      </p:sp>
      <p:sp>
        <p:nvSpPr>
          <p:cNvPr id="21" name="TextBox 20"/>
          <p:cNvSpPr txBox="1"/>
          <p:nvPr/>
        </p:nvSpPr>
        <p:spPr>
          <a:xfrm>
            <a:off x="2784148" y="5812702"/>
            <a:ext cx="3169457" cy="430887"/>
          </a:xfrm>
          <a:prstGeom prst="rect">
            <a:avLst/>
          </a:prstGeom>
          <a:noFill/>
        </p:spPr>
        <p:txBody>
          <a:bodyPr wrap="none" rtlCol="0">
            <a:spAutoFit/>
          </a:bodyPr>
          <a:lstStyle/>
          <a:p>
            <a:r>
              <a:rPr lang="en-US" sz="2200" b="1" dirty="0"/>
              <a:t>22% Climate/Weather</a:t>
            </a:r>
          </a:p>
        </p:txBody>
      </p:sp>
      <p:sp>
        <p:nvSpPr>
          <p:cNvPr id="22" name="TextBox 21"/>
          <p:cNvSpPr txBox="1"/>
          <p:nvPr/>
        </p:nvSpPr>
        <p:spPr>
          <a:xfrm>
            <a:off x="3319161" y="2746067"/>
            <a:ext cx="3175869" cy="369332"/>
          </a:xfrm>
          <a:prstGeom prst="rect">
            <a:avLst/>
          </a:prstGeom>
          <a:noFill/>
        </p:spPr>
        <p:txBody>
          <a:bodyPr wrap="none" rtlCol="0">
            <a:spAutoFit/>
          </a:bodyPr>
          <a:lstStyle/>
          <a:p>
            <a:r>
              <a:rPr lang="en-US" b="1" dirty="0"/>
              <a:t>16% Workload/Time Mgmt.</a:t>
            </a:r>
          </a:p>
        </p:txBody>
      </p:sp>
      <p:sp>
        <p:nvSpPr>
          <p:cNvPr id="23" name="TextBox 22"/>
          <p:cNvSpPr txBox="1"/>
          <p:nvPr/>
        </p:nvSpPr>
        <p:spPr>
          <a:xfrm>
            <a:off x="5173189" y="4035570"/>
            <a:ext cx="1994457" cy="323165"/>
          </a:xfrm>
          <a:prstGeom prst="rect">
            <a:avLst/>
          </a:prstGeom>
          <a:noFill/>
        </p:spPr>
        <p:txBody>
          <a:bodyPr wrap="none" rtlCol="0">
            <a:spAutoFit/>
          </a:bodyPr>
          <a:lstStyle/>
          <a:p>
            <a:r>
              <a:rPr lang="en-US" sz="1500" b="1" dirty="0"/>
              <a:t>8% Family/Personal</a:t>
            </a:r>
          </a:p>
        </p:txBody>
      </p:sp>
      <p:sp>
        <p:nvSpPr>
          <p:cNvPr id="24" name="TextBox 23"/>
          <p:cNvSpPr txBox="1"/>
          <p:nvPr/>
        </p:nvSpPr>
        <p:spPr>
          <a:xfrm>
            <a:off x="6148872" y="5397480"/>
            <a:ext cx="2164375" cy="323165"/>
          </a:xfrm>
          <a:prstGeom prst="rect">
            <a:avLst/>
          </a:prstGeom>
          <a:noFill/>
        </p:spPr>
        <p:txBody>
          <a:bodyPr wrap="none" rtlCol="0">
            <a:spAutoFit/>
          </a:bodyPr>
          <a:lstStyle/>
          <a:p>
            <a:r>
              <a:rPr lang="en-US" sz="1500" b="1" dirty="0"/>
              <a:t>8% Health and Safety</a:t>
            </a:r>
          </a:p>
        </p:txBody>
      </p:sp>
      <p:sp>
        <p:nvSpPr>
          <p:cNvPr id="25" name="TextBox 24"/>
          <p:cNvSpPr txBox="1"/>
          <p:nvPr/>
        </p:nvSpPr>
        <p:spPr>
          <a:xfrm>
            <a:off x="7334535" y="2788556"/>
            <a:ext cx="1579278" cy="292388"/>
          </a:xfrm>
          <a:prstGeom prst="rect">
            <a:avLst/>
          </a:prstGeom>
          <a:noFill/>
        </p:spPr>
        <p:txBody>
          <a:bodyPr wrap="none" rtlCol="0">
            <a:spAutoFit/>
          </a:bodyPr>
          <a:lstStyle/>
          <a:p>
            <a:r>
              <a:rPr lang="en-US" sz="1300" b="1" dirty="0"/>
              <a:t>7% Politics/Policy</a:t>
            </a:r>
          </a:p>
        </p:txBody>
      </p:sp>
      <p:sp>
        <p:nvSpPr>
          <p:cNvPr id="26" name="TextBox 25"/>
          <p:cNvSpPr txBox="1"/>
          <p:nvPr/>
        </p:nvSpPr>
        <p:spPr>
          <a:xfrm>
            <a:off x="7760072" y="3864347"/>
            <a:ext cx="950901" cy="292388"/>
          </a:xfrm>
          <a:prstGeom prst="rect">
            <a:avLst/>
          </a:prstGeom>
          <a:noFill/>
        </p:spPr>
        <p:txBody>
          <a:bodyPr wrap="none" rtlCol="0">
            <a:spAutoFit/>
          </a:bodyPr>
          <a:lstStyle/>
          <a:p>
            <a:r>
              <a:rPr lang="en-US" sz="1300" b="1" dirty="0"/>
              <a:t>7% Aging</a:t>
            </a:r>
          </a:p>
        </p:txBody>
      </p:sp>
      <p:sp>
        <p:nvSpPr>
          <p:cNvPr id="27" name="Rectangle 26"/>
          <p:cNvSpPr>
            <a:spLocks noChangeArrowheads="1"/>
          </p:cNvSpPr>
          <p:nvPr/>
        </p:nvSpPr>
        <p:spPr bwMode="auto">
          <a:xfrm>
            <a:off x="3744680" y="6396468"/>
            <a:ext cx="503872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sz="1700" i="1" dirty="0">
                <a:solidFill>
                  <a:schemeClr val="tx1"/>
                </a:solidFill>
                <a:latin typeface="Calibri" panose="020F0502020204030204" pitchFamily="34" charset="0"/>
              </a:rPr>
              <a:t>GPCAH Needs Assessment Survey 2018-19 (MO, IA, OH)</a:t>
            </a:r>
          </a:p>
        </p:txBody>
      </p:sp>
      <p:pic>
        <p:nvPicPr>
          <p:cNvPr id="29" name="Picture 7"/>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942066" y="2222783"/>
            <a:ext cx="1590588" cy="14703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 name="Picture 27"/>
          <p:cNvPicPr>
            <a:picLocks noChangeAspect="1" noChangeArrowheads="1"/>
          </p:cNvPicPr>
          <p:nvPr/>
        </p:nvPicPr>
        <p:blipFill>
          <a:blip r:embed="rId11" cstate="email">
            <a:extLst>
              <a:ext uri="{28A0092B-C50C-407E-A947-70E740481C1C}">
                <a14:useLocalDpi xmlns:a14="http://schemas.microsoft.com/office/drawing/2010/main" val="0"/>
              </a:ext>
            </a:extLst>
          </a:blip>
          <a:srcRect l="13933" r="11736"/>
          <a:stretch>
            <a:fillRect/>
          </a:stretch>
        </p:blipFill>
        <p:spPr bwMode="auto">
          <a:xfrm>
            <a:off x="3844505" y="4570322"/>
            <a:ext cx="793598" cy="600614"/>
          </a:xfrm>
          <a:prstGeom prst="rect">
            <a:avLst/>
          </a:prstGeom>
          <a:noFill/>
          <a:ln>
            <a:noFill/>
          </a:ln>
          <a:effectLst/>
          <a:extLst>
            <a:ext uri="{909E8E84-426E-40DD-AFC4-6F175D3DCCD1}">
              <a14:hiddenFill xmlns:a14="http://schemas.microsoft.com/office/drawing/2010/main">
                <a:blipFill dpi="0" rotWithShape="0">
                  <a:blip/>
                  <a:srcRect l="13933" r="11736"/>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 name="Picture 33" descr="Clock Icon Free Stock Photo - Public Domain Pictures"/>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562610" y="1809651"/>
            <a:ext cx="504926" cy="503284"/>
          </a:xfrm>
          <a:prstGeom prst="rect">
            <a:avLst/>
          </a:prstGeom>
        </p:spPr>
      </p:pic>
    </p:spTree>
    <p:extLst>
      <p:ext uri="{BB962C8B-B14F-4D97-AF65-F5344CB8AC3E}">
        <p14:creationId xmlns:p14="http://schemas.microsoft.com/office/powerpoint/2010/main" val="1095716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2119"/>
            <a:ext cx="8992998" cy="914400"/>
          </a:xfrm>
        </p:spPr>
        <p:txBody>
          <a:bodyPr>
            <a:noAutofit/>
          </a:bodyPr>
          <a:lstStyle/>
          <a:p>
            <a:r>
              <a:rPr lang="en-US" sz="2800" dirty="0"/>
              <a:t>Additional Common Stressors </a:t>
            </a:r>
            <a:br>
              <a:rPr lang="en-US" sz="2800" dirty="0"/>
            </a:br>
            <a:r>
              <a:rPr lang="en-US" sz="2800" dirty="0"/>
              <a:t>(others worth mentioning)</a:t>
            </a:r>
          </a:p>
        </p:txBody>
      </p:sp>
      <p:sp>
        <p:nvSpPr>
          <p:cNvPr id="12" name="Rectangle 12"/>
          <p:cNvSpPr>
            <a:spLocks noChangeArrowheads="1"/>
          </p:cNvSpPr>
          <p:nvPr/>
        </p:nvSpPr>
        <p:spPr bwMode="auto">
          <a:xfrm>
            <a:off x="4451421" y="5354909"/>
            <a:ext cx="1502184" cy="367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dirty="0">
                <a:solidFill>
                  <a:schemeClr val="bg1"/>
                </a:solidFill>
                <a:latin typeface="Calibri" panose="020F0502020204030204" pitchFamily="34" charset="0"/>
              </a:rPr>
              <a:t>Ag Daily, 2019</a:t>
            </a:r>
          </a:p>
        </p:txBody>
      </p:sp>
      <p:sp>
        <p:nvSpPr>
          <p:cNvPr id="28" name="Rectangle 27"/>
          <p:cNvSpPr>
            <a:spLocks noChangeArrowheads="1"/>
          </p:cNvSpPr>
          <p:nvPr/>
        </p:nvSpPr>
        <p:spPr bwMode="auto">
          <a:xfrm>
            <a:off x="3095538" y="6396468"/>
            <a:ext cx="5687867" cy="352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sz="1700" i="1" dirty="0">
                <a:solidFill>
                  <a:schemeClr val="tx1"/>
                </a:solidFill>
                <a:latin typeface="Calibri" panose="020F0502020204030204" pitchFamily="34" charset="0"/>
              </a:rPr>
              <a:t>ISASH Conference Mental Health Networking Reception, 2019</a:t>
            </a:r>
          </a:p>
        </p:txBody>
      </p:sp>
      <p:sp>
        <p:nvSpPr>
          <p:cNvPr id="4" name="TextBox 3"/>
          <p:cNvSpPr txBox="1"/>
          <p:nvPr/>
        </p:nvSpPr>
        <p:spPr>
          <a:xfrm>
            <a:off x="604007" y="2109581"/>
            <a:ext cx="6870792" cy="3416320"/>
          </a:xfrm>
          <a:prstGeom prst="rect">
            <a:avLst/>
          </a:prstGeom>
          <a:noFill/>
        </p:spPr>
        <p:txBody>
          <a:bodyPr wrap="none" rtlCol="0">
            <a:spAutoFit/>
          </a:bodyPr>
          <a:lstStyle/>
          <a:p>
            <a:pPr marL="285750" indent="-285750">
              <a:buFont typeface="Arial" panose="020B0604020202020204" pitchFamily="34" charset="0"/>
              <a:buChar char="•"/>
            </a:pPr>
            <a:r>
              <a:rPr lang="en-US" sz="2400" b="1" dirty="0"/>
              <a:t>Legacy Pressure</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Public Perception of Agriculture</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Extremist/Advocacy Groups</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Lack of Farming Knowledge (New Farmers)</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Feeling Isolated </a:t>
            </a:r>
          </a:p>
        </p:txBody>
      </p:sp>
    </p:spTree>
    <p:extLst>
      <p:ext uri="{BB962C8B-B14F-4D97-AF65-F5344CB8AC3E}">
        <p14:creationId xmlns:p14="http://schemas.microsoft.com/office/powerpoint/2010/main" val="2374376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2119"/>
            <a:ext cx="8913813" cy="914400"/>
          </a:xfrm>
        </p:spPr>
        <p:txBody>
          <a:bodyPr>
            <a:normAutofit/>
          </a:bodyPr>
          <a:lstStyle/>
          <a:p>
            <a:r>
              <a:rPr lang="en-US" dirty="0"/>
              <a:t>Where ag workers seek help</a:t>
            </a:r>
          </a:p>
        </p:txBody>
      </p:sp>
      <p:sp>
        <p:nvSpPr>
          <p:cNvPr id="12" name="Rectangle 12"/>
          <p:cNvSpPr>
            <a:spLocks noChangeArrowheads="1"/>
          </p:cNvSpPr>
          <p:nvPr/>
        </p:nvSpPr>
        <p:spPr bwMode="auto">
          <a:xfrm>
            <a:off x="4451421" y="5354909"/>
            <a:ext cx="1502184" cy="367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dirty="0">
                <a:solidFill>
                  <a:schemeClr val="bg1"/>
                </a:solidFill>
                <a:latin typeface="Calibri" panose="020F0502020204030204" pitchFamily="34" charset="0"/>
              </a:rPr>
              <a:t>Ag Daily, 2019</a:t>
            </a:r>
          </a:p>
        </p:txBody>
      </p:sp>
      <p:sp>
        <p:nvSpPr>
          <p:cNvPr id="27" name="Rectangle 26"/>
          <p:cNvSpPr>
            <a:spLocks noChangeArrowheads="1"/>
          </p:cNvSpPr>
          <p:nvPr/>
        </p:nvSpPr>
        <p:spPr bwMode="auto">
          <a:xfrm>
            <a:off x="3744680" y="6396468"/>
            <a:ext cx="503872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sz="1700" i="1" dirty="0">
                <a:solidFill>
                  <a:schemeClr val="tx1"/>
                </a:solidFill>
                <a:latin typeface="Calibri" panose="020F0502020204030204" pitchFamily="34" charset="0"/>
              </a:rPr>
              <a:t>GPCAH Needs Assessment Survey 2018-19 (MO, IA, OH)</a:t>
            </a:r>
          </a:p>
        </p:txBody>
      </p:sp>
      <p:sp>
        <p:nvSpPr>
          <p:cNvPr id="4" name="Rounded Rectangle 3"/>
          <p:cNvSpPr/>
          <p:nvPr/>
        </p:nvSpPr>
        <p:spPr>
          <a:xfrm>
            <a:off x="2049863" y="2858069"/>
            <a:ext cx="5041099" cy="621792"/>
          </a:xfrm>
          <a:prstGeom prst="roundRect">
            <a:avLst/>
          </a:prstGeom>
          <a:solidFill>
            <a:srgbClr val="46624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Religion/Faith community: 13%</a:t>
            </a:r>
          </a:p>
        </p:txBody>
      </p:sp>
      <p:sp>
        <p:nvSpPr>
          <p:cNvPr id="29" name="Rounded Rectangle 28"/>
          <p:cNvSpPr/>
          <p:nvPr/>
        </p:nvSpPr>
        <p:spPr>
          <a:xfrm>
            <a:off x="1873258" y="2152962"/>
            <a:ext cx="5394310" cy="621792"/>
          </a:xfrm>
          <a:prstGeom prst="roundRect">
            <a:avLst/>
          </a:prstGeom>
          <a:solidFill>
            <a:srgbClr val="31432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Seeks professional advice: 15%</a:t>
            </a:r>
          </a:p>
        </p:txBody>
      </p:sp>
      <p:sp>
        <p:nvSpPr>
          <p:cNvPr id="30" name="Rounded Rectangle 29"/>
          <p:cNvSpPr/>
          <p:nvPr/>
        </p:nvSpPr>
        <p:spPr>
          <a:xfrm>
            <a:off x="227013" y="1479668"/>
            <a:ext cx="8686800" cy="621792"/>
          </a:xfrm>
          <a:prstGeom prst="roundRect">
            <a:avLst/>
          </a:prstGeom>
          <a:solidFill>
            <a:srgbClr val="0A0F09"/>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a:t>Talk about it with a trusted source: 31%</a:t>
            </a:r>
          </a:p>
        </p:txBody>
      </p:sp>
      <p:sp>
        <p:nvSpPr>
          <p:cNvPr id="31" name="Rounded Rectangle 30"/>
          <p:cNvSpPr/>
          <p:nvPr/>
        </p:nvSpPr>
        <p:spPr>
          <a:xfrm>
            <a:off x="2408633" y="4263500"/>
            <a:ext cx="4326733" cy="6217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Hobbies/Entertainment/Food &amp;Alcohol: 8%</a:t>
            </a:r>
          </a:p>
        </p:txBody>
      </p:sp>
      <p:sp>
        <p:nvSpPr>
          <p:cNvPr id="32" name="Rounded Rectangle 31"/>
          <p:cNvSpPr/>
          <p:nvPr/>
        </p:nvSpPr>
        <p:spPr>
          <a:xfrm>
            <a:off x="2109193" y="3543871"/>
            <a:ext cx="4922437" cy="621792"/>
          </a:xfrm>
          <a:prstGeom prst="roundRect">
            <a:avLst/>
          </a:prstGeom>
          <a:solidFill>
            <a:srgbClr val="5C7E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Does nothing: 11%</a:t>
            </a:r>
          </a:p>
        </p:txBody>
      </p:sp>
      <p:sp>
        <p:nvSpPr>
          <p:cNvPr id="33" name="Rounded Rectangle 32"/>
          <p:cNvSpPr/>
          <p:nvPr/>
        </p:nvSpPr>
        <p:spPr>
          <a:xfrm>
            <a:off x="2345133" y="4971732"/>
            <a:ext cx="4326733" cy="621792"/>
          </a:xfrm>
          <a:prstGeom prst="roundRect">
            <a:avLst/>
          </a:prstGeom>
          <a:solidFill>
            <a:srgbClr val="84A87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Intrinsic (Cuts costs, humor, self-study): 7%</a:t>
            </a:r>
          </a:p>
        </p:txBody>
      </p:sp>
      <p:sp>
        <p:nvSpPr>
          <p:cNvPr id="34" name="Rounded Rectangle 33"/>
          <p:cNvSpPr/>
          <p:nvPr/>
        </p:nvSpPr>
        <p:spPr>
          <a:xfrm>
            <a:off x="3388830" y="5692014"/>
            <a:ext cx="2125182" cy="640080"/>
          </a:xfrm>
          <a:prstGeom prst="roundRect">
            <a:avLst/>
          </a:prstGeom>
          <a:solidFill>
            <a:srgbClr val="BBCE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Seeks more information: 5%</a:t>
            </a:r>
          </a:p>
        </p:txBody>
      </p:sp>
    </p:spTree>
    <p:extLst>
      <p:ext uri="{BB962C8B-B14F-4D97-AF65-F5344CB8AC3E}">
        <p14:creationId xmlns:p14="http://schemas.microsoft.com/office/powerpoint/2010/main" val="3061179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2119"/>
            <a:ext cx="8913813" cy="914400"/>
          </a:xfrm>
        </p:spPr>
        <p:txBody>
          <a:bodyPr>
            <a:normAutofit fontScale="90000"/>
          </a:bodyPr>
          <a:lstStyle/>
          <a:p>
            <a:r>
              <a:rPr lang="en-US" dirty="0"/>
              <a:t>What is being done to end stigma?</a:t>
            </a: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Lst>
          </a:blip>
          <a:srcRect l="68008" t="16492" r="9086" b="36846"/>
          <a:stretch/>
        </p:blipFill>
        <p:spPr>
          <a:xfrm>
            <a:off x="978846" y="1608647"/>
            <a:ext cx="7330053" cy="4666317"/>
          </a:xfrm>
          <a:prstGeom prst="rect">
            <a:avLst/>
          </a:prstGeom>
        </p:spPr>
      </p:pic>
      <p:sp>
        <p:nvSpPr>
          <p:cNvPr id="13" name="Rectangle 12"/>
          <p:cNvSpPr>
            <a:spLocks noChangeArrowheads="1"/>
          </p:cNvSpPr>
          <p:nvPr/>
        </p:nvSpPr>
        <p:spPr bwMode="auto">
          <a:xfrm>
            <a:off x="3095538" y="6396468"/>
            <a:ext cx="5687867" cy="352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sz="1700" i="1" dirty="0">
                <a:solidFill>
                  <a:schemeClr val="tx1"/>
                </a:solidFill>
                <a:latin typeface="Calibri" panose="020F0502020204030204" pitchFamily="34" charset="0"/>
              </a:rPr>
              <a:t>ISASH Conference Mental Health Networking Reception, 2019</a:t>
            </a:r>
          </a:p>
        </p:txBody>
      </p:sp>
    </p:spTree>
    <p:extLst>
      <p:ext uri="{BB962C8B-B14F-4D97-AF65-F5344CB8AC3E}">
        <p14:creationId xmlns:p14="http://schemas.microsoft.com/office/powerpoint/2010/main" val="2127985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E0654-B648-596F-69CB-26DC5D749E08}"/>
              </a:ext>
            </a:extLst>
          </p:cNvPr>
          <p:cNvSpPr>
            <a:spLocks noGrp="1"/>
          </p:cNvSpPr>
          <p:nvPr>
            <p:ph type="title"/>
          </p:nvPr>
        </p:nvSpPr>
        <p:spPr/>
        <p:txBody>
          <a:bodyPr>
            <a:normAutofit fontScale="90000"/>
          </a:bodyPr>
          <a:lstStyle/>
          <a:p>
            <a:r>
              <a:rPr lang="en-US" dirty="0"/>
              <a:t>Reaching Farmers…</a:t>
            </a:r>
            <a:br>
              <a:rPr lang="en-US" dirty="0"/>
            </a:br>
            <a:r>
              <a:rPr lang="en-US" dirty="0"/>
              <a:t>Normalizing the Conversation</a:t>
            </a:r>
          </a:p>
        </p:txBody>
      </p:sp>
      <p:pic>
        <p:nvPicPr>
          <p:cNvPr id="4" name="Picture 3">
            <a:extLst>
              <a:ext uri="{FF2B5EF4-FFF2-40B4-BE49-F238E27FC236}">
                <a16:creationId xmlns:a16="http://schemas.microsoft.com/office/drawing/2014/main" id="{DC075109-3860-5614-B5F8-A357CB8EA22B}"/>
              </a:ext>
            </a:extLst>
          </p:cNvPr>
          <p:cNvPicPr>
            <a:picLocks noChangeAspect="1"/>
          </p:cNvPicPr>
          <p:nvPr/>
        </p:nvPicPr>
        <p:blipFill>
          <a:blip r:embed="rId2"/>
          <a:stretch>
            <a:fillRect/>
          </a:stretch>
        </p:blipFill>
        <p:spPr>
          <a:xfrm>
            <a:off x="29349" y="1879767"/>
            <a:ext cx="4951027" cy="2322497"/>
          </a:xfrm>
          <a:prstGeom prst="rect">
            <a:avLst/>
          </a:prstGeom>
        </p:spPr>
      </p:pic>
      <p:sp>
        <p:nvSpPr>
          <p:cNvPr id="5" name="Rectangle 4">
            <a:extLst>
              <a:ext uri="{FF2B5EF4-FFF2-40B4-BE49-F238E27FC236}">
                <a16:creationId xmlns:a16="http://schemas.microsoft.com/office/drawing/2014/main" id="{5FD6894D-54E1-8EC0-AB86-134E7423D7EC}"/>
              </a:ext>
            </a:extLst>
          </p:cNvPr>
          <p:cNvSpPr/>
          <p:nvPr/>
        </p:nvSpPr>
        <p:spPr>
          <a:xfrm>
            <a:off x="2279650" y="3828305"/>
            <a:ext cx="2581156" cy="369332"/>
          </a:xfrm>
          <a:prstGeom prst="rect">
            <a:avLst/>
          </a:prstGeom>
        </p:spPr>
        <p:txBody>
          <a:bodyPr wrap="none">
            <a:spAutoFit/>
          </a:bodyPr>
          <a:lstStyle/>
          <a:p>
            <a:r>
              <a:rPr lang="en-US" b="1" dirty="0">
                <a:solidFill>
                  <a:schemeClr val="bg1"/>
                </a:solidFill>
                <a:hlinkClick r:id="rId3">
                  <a:extLst>
                    <a:ext uri="{A12FA001-AC4F-418D-AE19-62706E023703}">
                      <ahyp:hlinkClr xmlns:ahyp="http://schemas.microsoft.com/office/drawing/2018/hyperlinkcolor" val="tx"/>
                    </a:ext>
                  </a:extLst>
                </a:hlinkClick>
              </a:rPr>
              <a:t>https://farmstress.org</a:t>
            </a:r>
            <a:r>
              <a:rPr lang="en-US" b="1" dirty="0">
                <a:solidFill>
                  <a:schemeClr val="bg1"/>
                </a:solidFill>
              </a:rPr>
              <a:t> </a:t>
            </a:r>
          </a:p>
        </p:txBody>
      </p:sp>
      <p:pic>
        <p:nvPicPr>
          <p:cNvPr id="8" name="Picture 7">
            <a:extLst>
              <a:ext uri="{FF2B5EF4-FFF2-40B4-BE49-F238E27FC236}">
                <a16:creationId xmlns:a16="http://schemas.microsoft.com/office/drawing/2014/main" id="{3B83D1D0-066E-B06E-6A0A-7A7E32C77655}"/>
              </a:ext>
            </a:extLst>
          </p:cNvPr>
          <p:cNvPicPr>
            <a:picLocks noChangeAspect="1"/>
          </p:cNvPicPr>
          <p:nvPr/>
        </p:nvPicPr>
        <p:blipFill>
          <a:blip r:embed="rId4"/>
          <a:stretch>
            <a:fillRect/>
          </a:stretch>
        </p:blipFill>
        <p:spPr>
          <a:xfrm>
            <a:off x="1473771" y="4248312"/>
            <a:ext cx="4572000" cy="897980"/>
          </a:xfrm>
          <a:prstGeom prst="rect">
            <a:avLst/>
          </a:prstGeom>
        </p:spPr>
      </p:pic>
      <p:sp>
        <p:nvSpPr>
          <p:cNvPr id="9" name="Rectangle 8">
            <a:extLst>
              <a:ext uri="{FF2B5EF4-FFF2-40B4-BE49-F238E27FC236}">
                <a16:creationId xmlns:a16="http://schemas.microsoft.com/office/drawing/2014/main" id="{6D5F0D33-DA9E-F696-940C-812D34377630}"/>
              </a:ext>
            </a:extLst>
          </p:cNvPr>
          <p:cNvSpPr/>
          <p:nvPr/>
        </p:nvSpPr>
        <p:spPr>
          <a:xfrm>
            <a:off x="1560692" y="4938498"/>
            <a:ext cx="4458272" cy="369332"/>
          </a:xfrm>
          <a:prstGeom prst="rect">
            <a:avLst/>
          </a:prstGeom>
        </p:spPr>
        <p:txBody>
          <a:bodyPr wrap="none">
            <a:spAutoFit/>
          </a:bodyPr>
          <a:lstStyle/>
          <a:p>
            <a:r>
              <a:rPr lang="en-US" dirty="0">
                <a:hlinkClick r:id="rId5"/>
              </a:rPr>
              <a:t>https://www.rrfn.com/transfarmation/</a:t>
            </a:r>
            <a:r>
              <a:rPr lang="en-US" dirty="0"/>
              <a:t> </a:t>
            </a:r>
          </a:p>
        </p:txBody>
      </p:sp>
      <p:sp>
        <p:nvSpPr>
          <p:cNvPr id="10" name="Rectangle 9">
            <a:extLst>
              <a:ext uri="{FF2B5EF4-FFF2-40B4-BE49-F238E27FC236}">
                <a16:creationId xmlns:a16="http://schemas.microsoft.com/office/drawing/2014/main" id="{17907CB4-F198-DE73-DBBA-17078D909E49}"/>
              </a:ext>
            </a:extLst>
          </p:cNvPr>
          <p:cNvSpPr/>
          <p:nvPr/>
        </p:nvSpPr>
        <p:spPr>
          <a:xfrm>
            <a:off x="6784349" y="5125535"/>
            <a:ext cx="2348412" cy="1200329"/>
          </a:xfrm>
          <a:prstGeom prst="rect">
            <a:avLst/>
          </a:prstGeom>
        </p:spPr>
        <p:txBody>
          <a:bodyPr wrap="square">
            <a:spAutoFit/>
          </a:bodyPr>
          <a:lstStyle/>
          <a:p>
            <a:r>
              <a:rPr lang="en-US" dirty="0">
                <a:hlinkClick r:id="rId6"/>
              </a:rPr>
              <a:t>Farm and Ranch Stress Assistance Network (RFSAN)</a:t>
            </a:r>
            <a:endParaRPr lang="en-US" dirty="0"/>
          </a:p>
          <a:p>
            <a:endParaRPr lang="en-US" dirty="0"/>
          </a:p>
        </p:txBody>
      </p:sp>
      <p:pic>
        <p:nvPicPr>
          <p:cNvPr id="11" name="Picture 10">
            <a:extLst>
              <a:ext uri="{FF2B5EF4-FFF2-40B4-BE49-F238E27FC236}">
                <a16:creationId xmlns:a16="http://schemas.microsoft.com/office/drawing/2014/main" id="{828FAFE7-F13C-48AD-7C17-FDFF32F6C9D5}"/>
              </a:ext>
            </a:extLst>
          </p:cNvPr>
          <p:cNvPicPr>
            <a:picLocks noChangeAspect="1"/>
          </p:cNvPicPr>
          <p:nvPr/>
        </p:nvPicPr>
        <p:blipFill>
          <a:blip r:embed="rId7"/>
          <a:stretch>
            <a:fillRect/>
          </a:stretch>
        </p:blipFill>
        <p:spPr>
          <a:xfrm>
            <a:off x="6652962" y="1917527"/>
            <a:ext cx="2348412" cy="3124200"/>
          </a:xfrm>
          <a:prstGeom prst="rect">
            <a:avLst/>
          </a:prstGeom>
          <a:ln w="19050">
            <a:solidFill>
              <a:srgbClr val="84A87C"/>
            </a:solidFill>
          </a:ln>
        </p:spPr>
      </p:pic>
      <p:pic>
        <p:nvPicPr>
          <p:cNvPr id="13" name="Picture 12">
            <a:hlinkClick r:id="rId8"/>
            <a:extLst>
              <a:ext uri="{FF2B5EF4-FFF2-40B4-BE49-F238E27FC236}">
                <a16:creationId xmlns:a16="http://schemas.microsoft.com/office/drawing/2014/main" id="{A6DAA971-065F-3A14-09A2-57E34504D7A2}"/>
              </a:ext>
            </a:extLst>
          </p:cNvPr>
          <p:cNvPicPr>
            <a:picLocks noChangeAspect="1"/>
          </p:cNvPicPr>
          <p:nvPr/>
        </p:nvPicPr>
        <p:blipFill>
          <a:blip r:embed="rId9"/>
          <a:stretch>
            <a:fillRect/>
          </a:stretch>
        </p:blipFill>
        <p:spPr>
          <a:xfrm>
            <a:off x="76772" y="5485063"/>
            <a:ext cx="3573238" cy="1200330"/>
          </a:xfrm>
          <a:prstGeom prst="rect">
            <a:avLst/>
          </a:prstGeom>
        </p:spPr>
      </p:pic>
    </p:spTree>
    <p:extLst>
      <p:ext uri="{BB962C8B-B14F-4D97-AF65-F5344CB8AC3E}">
        <p14:creationId xmlns:p14="http://schemas.microsoft.com/office/powerpoint/2010/main" val="1550340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l="4074"/>
          <a:stretch>
            <a:fillRect/>
          </a:stretch>
        </p:blipFill>
        <p:spPr bwMode="auto">
          <a:xfrm>
            <a:off x="0" y="1077516"/>
            <a:ext cx="9167813" cy="4647009"/>
          </a:xfrm>
          <a:prstGeom prst="rect">
            <a:avLst/>
          </a:prstGeom>
          <a:noFill/>
          <a:ln>
            <a:noFill/>
          </a:ln>
          <a:effectLst/>
          <a:extLst>
            <a:ext uri="{909E8E84-426E-40DD-AFC4-6F175D3DCCD1}">
              <a14:hiddenFill xmlns:a14="http://schemas.microsoft.com/office/drawing/2010/main">
                <a:blipFill dpi="0" rotWithShape="0">
                  <a:blip/>
                  <a:srcRect l="4074"/>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52504112"/>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spcBef>
                <a:spcPts val="0"/>
              </a:spcBef>
            </a:pPr>
            <a:r>
              <a:rPr lang="en-US" sz="2000" dirty="0">
                <a:solidFill>
                  <a:schemeClr val="tx1"/>
                </a:solidFill>
                <a:latin typeface="+mj-lt"/>
                <a:cs typeface="Arial" pitchFamily="34" charset="0"/>
              </a:rPr>
              <a:t>This presentation was developed to inform crisis center volunteers to better understand risk factors for Midwestern farmers and agricultural workers</a:t>
            </a:r>
            <a:endParaRPr lang="en-US" sz="1600" i="1" dirty="0"/>
          </a:p>
          <a:p>
            <a:pPr>
              <a:spcBef>
                <a:spcPts val="0"/>
              </a:spcBef>
            </a:pPr>
            <a:endParaRPr lang="en-US" sz="1600" i="1" dirty="0"/>
          </a:p>
          <a:p>
            <a:pPr>
              <a:spcBef>
                <a:spcPts val="0"/>
              </a:spcBef>
            </a:pPr>
            <a:endParaRPr lang="en-US" dirty="0">
              <a:solidFill>
                <a:schemeClr val="tx1"/>
              </a:solidFill>
            </a:endParaRPr>
          </a:p>
        </p:txBody>
      </p:sp>
      <p:sp>
        <p:nvSpPr>
          <p:cNvPr id="2" name="Title 1"/>
          <p:cNvSpPr>
            <a:spLocks noGrp="1"/>
          </p:cNvSpPr>
          <p:nvPr>
            <p:ph type="ctrTitle"/>
          </p:nvPr>
        </p:nvSpPr>
        <p:spPr>
          <a:xfrm>
            <a:off x="0" y="822960"/>
            <a:ext cx="8915400" cy="2212183"/>
          </a:xfrm>
        </p:spPr>
        <p:txBody>
          <a:bodyPr>
            <a:normAutofit/>
          </a:bodyPr>
          <a:lstStyle/>
          <a:p>
            <a:r>
              <a:rPr lang="en-US" altLang="en-US" sz="3200" b="1" dirty="0"/>
              <a:t>Mental Health and Suicide Risk in Agricultural Communities</a:t>
            </a:r>
          </a:p>
        </p:txBody>
      </p:sp>
      <p:sp>
        <p:nvSpPr>
          <p:cNvPr id="4" name="TextBox 3"/>
          <p:cNvSpPr txBox="1"/>
          <p:nvPr/>
        </p:nvSpPr>
        <p:spPr>
          <a:xfrm>
            <a:off x="4861114" y="5928007"/>
            <a:ext cx="3987052" cy="646331"/>
          </a:xfrm>
          <a:prstGeom prst="rect">
            <a:avLst/>
          </a:prstGeom>
          <a:noFill/>
        </p:spPr>
        <p:txBody>
          <a:bodyPr wrap="square" rtlCol="0">
            <a:spAutoFit/>
          </a:bodyPr>
          <a:lstStyle/>
          <a:p>
            <a:r>
              <a:rPr lang="en-US" sz="1200" i="1" dirty="0">
                <a:solidFill>
                  <a:schemeClr val="tx1">
                    <a:lumMod val="75000"/>
                    <a:lumOff val="25000"/>
                  </a:schemeClr>
                </a:solidFill>
              </a:rPr>
              <a:t>Originally prepared by Jenna Gibbs and Rima Afifi, for </a:t>
            </a:r>
            <a:r>
              <a:rPr lang="en-US" sz="1200" i="1" dirty="0" err="1">
                <a:solidFill>
                  <a:schemeClr val="tx1">
                    <a:lumMod val="75000"/>
                    <a:lumOff val="25000"/>
                  </a:schemeClr>
                </a:solidFill>
              </a:rPr>
              <a:t>CommUnity</a:t>
            </a:r>
            <a:r>
              <a:rPr lang="en-US" sz="1200" i="1" dirty="0">
                <a:solidFill>
                  <a:schemeClr val="tx1">
                    <a:lumMod val="75000"/>
                    <a:lumOff val="25000"/>
                  </a:schemeClr>
                </a:solidFill>
              </a:rPr>
              <a:t> Crisis Services In-Service Training, August  2019</a:t>
            </a:r>
          </a:p>
        </p:txBody>
      </p:sp>
      <p:pic>
        <p:nvPicPr>
          <p:cNvPr id="1030" name="Picture 6" descr="The University of Iow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31825"/>
            <a:ext cx="1323975" cy="13239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B5094DA-FF59-3A14-B133-8B44978928B9}"/>
              </a:ext>
            </a:extLst>
          </p:cNvPr>
          <p:cNvSpPr/>
          <p:nvPr/>
        </p:nvSpPr>
        <p:spPr>
          <a:xfrm>
            <a:off x="1098826" y="4731827"/>
            <a:ext cx="6629400" cy="830997"/>
          </a:xfrm>
          <a:prstGeom prst="rect">
            <a:avLst/>
          </a:prstGeom>
        </p:spPr>
        <p:txBody>
          <a:bodyPr wrap="square">
            <a:spAutoFit/>
          </a:bodyPr>
          <a:lstStyle/>
          <a:p>
            <a:pPr>
              <a:spcBef>
                <a:spcPts val="0"/>
              </a:spcBef>
            </a:pPr>
            <a:r>
              <a:rPr lang="en-US" sz="1200" dirty="0"/>
              <a:t>This presentation was prepared using Emerging Issues funding as part of the Great Plains Center for Agricultural Health Grant (U54 OH 007548), supported by the Centers for Disease Control and Prevention/National Institutes for Occupational Safety and Health.  </a:t>
            </a:r>
          </a:p>
        </p:txBody>
      </p:sp>
      <p:pic>
        <p:nvPicPr>
          <p:cNvPr id="8" name="Picture 7">
            <a:extLst>
              <a:ext uri="{FF2B5EF4-FFF2-40B4-BE49-F238E27FC236}">
                <a16:creationId xmlns:a16="http://schemas.microsoft.com/office/drawing/2014/main" id="{675773AF-536B-13BE-ACBB-38679EB670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977" y="5753212"/>
            <a:ext cx="1641022" cy="914400"/>
          </a:xfrm>
          <a:prstGeom prst="rect">
            <a:avLst/>
          </a:prstGeom>
        </p:spPr>
      </p:pic>
      <p:sp>
        <p:nvSpPr>
          <p:cNvPr id="5" name="TextBox 4">
            <a:extLst>
              <a:ext uri="{FF2B5EF4-FFF2-40B4-BE49-F238E27FC236}">
                <a16:creationId xmlns:a16="http://schemas.microsoft.com/office/drawing/2014/main" id="{65C167F0-2BD3-9553-F4B5-61130564D080}"/>
              </a:ext>
            </a:extLst>
          </p:cNvPr>
          <p:cNvSpPr txBox="1"/>
          <p:nvPr/>
        </p:nvSpPr>
        <p:spPr>
          <a:xfrm>
            <a:off x="3561735" y="2438537"/>
            <a:ext cx="5353665" cy="461665"/>
          </a:xfrm>
          <a:prstGeom prst="rect">
            <a:avLst/>
          </a:prstGeom>
          <a:noFill/>
        </p:spPr>
        <p:txBody>
          <a:bodyPr wrap="square" rtlCol="0">
            <a:spAutoFit/>
          </a:bodyPr>
          <a:lstStyle/>
          <a:p>
            <a:r>
              <a:rPr lang="en-US" sz="2400" b="1" dirty="0">
                <a:solidFill>
                  <a:schemeClr val="bg1"/>
                </a:solidFill>
              </a:rPr>
              <a:t>Part 1:  Understanding Farmers</a:t>
            </a:r>
          </a:p>
        </p:txBody>
      </p:sp>
    </p:spTree>
    <p:extLst>
      <p:ext uri="{BB962C8B-B14F-4D97-AF65-F5344CB8AC3E}">
        <p14:creationId xmlns:p14="http://schemas.microsoft.com/office/powerpoint/2010/main" val="2742074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71767" y="1502294"/>
            <a:ext cx="4057716" cy="26065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0" y="462119"/>
            <a:ext cx="8913813" cy="914400"/>
          </a:xfrm>
        </p:spPr>
        <p:txBody>
          <a:bodyPr/>
          <a:lstStyle/>
          <a:p>
            <a:r>
              <a:rPr lang="en-US" dirty="0"/>
              <a:t>In the media . . . . </a:t>
            </a:r>
          </a:p>
        </p:txBody>
      </p:sp>
      <p:pic>
        <p:nvPicPr>
          <p:cNvPr id="4"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l="9250" t="15710" r="10213" b="11617"/>
          <a:stretch>
            <a:fillRect/>
          </a:stretch>
        </p:blipFill>
        <p:spPr bwMode="auto">
          <a:xfrm>
            <a:off x="295426" y="4701007"/>
            <a:ext cx="3538537" cy="1676400"/>
          </a:xfrm>
          <a:prstGeom prst="rect">
            <a:avLst/>
          </a:prstGeom>
          <a:noFill/>
          <a:ln>
            <a:noFill/>
          </a:ln>
          <a:effectLst/>
          <a:extLst>
            <a:ext uri="{909E8E84-426E-40DD-AFC4-6F175D3DCCD1}">
              <a14:hiddenFill xmlns:a14="http://schemas.microsoft.com/office/drawing/2010/main">
                <a:blipFill dpi="0" rotWithShape="0">
                  <a:blip/>
                  <a:srcRect l="9250" t="15710" r="10213" b="11617"/>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5"/>
          <p:cNvSpPr>
            <a:spLocks noChangeArrowheads="1"/>
          </p:cNvSpPr>
          <p:nvPr/>
        </p:nvSpPr>
        <p:spPr bwMode="auto">
          <a:xfrm>
            <a:off x="452624" y="6219106"/>
            <a:ext cx="27717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dirty="0">
                <a:latin typeface="Calibri" panose="020F0502020204030204" pitchFamily="34" charset="0"/>
              </a:rPr>
              <a:t>Iowa Public Television, 2013</a:t>
            </a:r>
          </a:p>
        </p:txBody>
      </p:sp>
      <p:pic>
        <p:nvPicPr>
          <p:cNvPr id="6"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l="900" t="19757" r="3519" b="65332"/>
          <a:stretch>
            <a:fillRect/>
          </a:stretch>
        </p:blipFill>
        <p:spPr bwMode="auto">
          <a:xfrm>
            <a:off x="727938" y="1402324"/>
            <a:ext cx="7446963" cy="652462"/>
          </a:xfrm>
          <a:prstGeom prst="rect">
            <a:avLst/>
          </a:prstGeom>
          <a:noFill/>
          <a:ln>
            <a:noFill/>
          </a:ln>
          <a:effectLst/>
          <a:extLst>
            <a:ext uri="{909E8E84-426E-40DD-AFC4-6F175D3DCCD1}">
              <a14:hiddenFill xmlns:a14="http://schemas.microsoft.com/office/drawing/2010/main">
                <a:blipFill dpi="0" rotWithShape="0">
                  <a:blip/>
                  <a:srcRect l="900" t="19757" r="3519" b="65332"/>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11"/>
          <p:cNvSpPr txBox="1">
            <a:spLocks noChangeArrowheads="1"/>
          </p:cNvSpPr>
          <p:nvPr/>
        </p:nvSpPr>
        <p:spPr bwMode="auto">
          <a:xfrm>
            <a:off x="5953605" y="1402324"/>
            <a:ext cx="1931987"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3862" rIns="90000" bIns="45000"/>
          <a:lstStyle>
            <a:lvl1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9pPr>
          </a:lstStyle>
          <a:p>
            <a:pPr>
              <a:lnSpc>
                <a:spcPct val="83000"/>
              </a:lnSpc>
            </a:pPr>
            <a:r>
              <a:rPr lang="en-US" altLang="en-US" dirty="0">
                <a:latin typeface="Calibri" panose="020F0502020204030204" pitchFamily="34" charset="0"/>
              </a:rPr>
              <a:t>U.S. News, 2019</a:t>
            </a:r>
          </a:p>
        </p:txBody>
      </p:sp>
      <p:pic>
        <p:nvPicPr>
          <p:cNvPr id="9" name="Picture 9"/>
          <p:cNvPicPr>
            <a:picLocks noChangeAspect="1" noChangeArrowheads="1"/>
          </p:cNvPicPr>
          <p:nvPr/>
        </p:nvPicPr>
        <p:blipFill>
          <a:blip r:embed="rId6" cstate="email">
            <a:extLst>
              <a:ext uri="{28A0092B-C50C-407E-A947-70E740481C1C}">
                <a14:useLocalDpi xmlns:a14="http://schemas.microsoft.com/office/drawing/2010/main" val="0"/>
              </a:ext>
            </a:extLst>
          </a:blip>
          <a:srcRect l="18353" t="37033" r="44016" b="6561"/>
          <a:stretch>
            <a:fillRect/>
          </a:stretch>
        </p:blipFill>
        <p:spPr bwMode="auto">
          <a:xfrm>
            <a:off x="295425" y="2350398"/>
            <a:ext cx="2789125" cy="2350609"/>
          </a:xfrm>
          <a:prstGeom prst="rect">
            <a:avLst/>
          </a:prstGeom>
          <a:noFill/>
          <a:ln>
            <a:noFill/>
          </a:ln>
          <a:effectLst/>
          <a:extLst>
            <a:ext uri="{909E8E84-426E-40DD-AFC4-6F175D3DCCD1}">
              <a14:hiddenFill xmlns:a14="http://schemas.microsoft.com/office/drawing/2010/main">
                <a:blipFill dpi="0" rotWithShape="0">
                  <a:blip/>
                  <a:srcRect l="18353" t="37033" r="44016" b="6561"/>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12"/>
          <p:cNvSpPr>
            <a:spLocks noChangeArrowheads="1"/>
          </p:cNvSpPr>
          <p:nvPr/>
        </p:nvSpPr>
        <p:spPr bwMode="auto">
          <a:xfrm>
            <a:off x="1555462" y="4438090"/>
            <a:ext cx="20018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dirty="0">
                <a:latin typeface="Calibri" panose="020F0502020204030204" pitchFamily="34" charset="0"/>
              </a:rPr>
              <a:t>The Guardian, 2018</a:t>
            </a:r>
          </a:p>
        </p:txBody>
      </p:sp>
      <p:pic>
        <p:nvPicPr>
          <p:cNvPr id="11" name="Picture 10"/>
          <p:cNvPicPr>
            <a:picLocks noChangeAspect="1"/>
          </p:cNvPicPr>
          <p:nvPr/>
        </p:nvPicPr>
        <p:blipFill rotWithShape="1">
          <a:blip r:embed="rId7"/>
          <a:srcRect l="61679" t="24520" r="11170" b="29634"/>
          <a:stretch/>
        </p:blipFill>
        <p:spPr>
          <a:xfrm>
            <a:off x="4451420" y="4234639"/>
            <a:ext cx="4452671" cy="2349592"/>
          </a:xfrm>
          <a:prstGeom prst="rect">
            <a:avLst/>
          </a:prstGeom>
        </p:spPr>
      </p:pic>
      <p:sp>
        <p:nvSpPr>
          <p:cNvPr id="12" name="Rectangle 12"/>
          <p:cNvSpPr>
            <a:spLocks noChangeArrowheads="1"/>
          </p:cNvSpPr>
          <p:nvPr/>
        </p:nvSpPr>
        <p:spPr bwMode="auto">
          <a:xfrm>
            <a:off x="4451421" y="5354909"/>
            <a:ext cx="1502184" cy="367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dirty="0">
                <a:solidFill>
                  <a:schemeClr val="bg1"/>
                </a:solidFill>
                <a:latin typeface="Calibri" panose="020F0502020204030204" pitchFamily="34" charset="0"/>
              </a:rPr>
              <a:t>Ag Daily, 2019</a:t>
            </a:r>
          </a:p>
        </p:txBody>
      </p:sp>
    </p:spTree>
    <p:extLst>
      <p:ext uri="{BB962C8B-B14F-4D97-AF65-F5344CB8AC3E}">
        <p14:creationId xmlns:p14="http://schemas.microsoft.com/office/powerpoint/2010/main" val="823771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2119"/>
            <a:ext cx="8913813" cy="914400"/>
          </a:xfrm>
        </p:spPr>
        <p:txBody>
          <a:bodyPr/>
          <a:lstStyle/>
          <a:p>
            <a:r>
              <a:rPr lang="en-US" dirty="0"/>
              <a:t>In the media . . . . Resources </a:t>
            </a:r>
          </a:p>
        </p:txBody>
      </p:sp>
      <p:sp>
        <p:nvSpPr>
          <p:cNvPr id="12" name="Rectangle 12"/>
          <p:cNvSpPr>
            <a:spLocks noChangeArrowheads="1"/>
          </p:cNvSpPr>
          <p:nvPr/>
        </p:nvSpPr>
        <p:spPr bwMode="auto">
          <a:xfrm>
            <a:off x="4451421" y="5354909"/>
            <a:ext cx="1502184" cy="367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dirty="0">
                <a:solidFill>
                  <a:schemeClr val="bg1"/>
                </a:solidFill>
                <a:latin typeface="Calibri" panose="020F0502020204030204" pitchFamily="34" charset="0"/>
              </a:rPr>
              <a:t>Ag Daily, 2019</a:t>
            </a:r>
          </a:p>
        </p:txBody>
      </p:sp>
      <p:pic>
        <p:nvPicPr>
          <p:cNvPr id="3" name="Picture 2">
            <a:extLst>
              <a:ext uri="{FF2B5EF4-FFF2-40B4-BE49-F238E27FC236}">
                <a16:creationId xmlns:a16="http://schemas.microsoft.com/office/drawing/2014/main" id="{361A32B5-4E38-3508-16AD-9546BF121335}"/>
              </a:ext>
            </a:extLst>
          </p:cNvPr>
          <p:cNvPicPr>
            <a:picLocks noChangeAspect="1"/>
          </p:cNvPicPr>
          <p:nvPr/>
        </p:nvPicPr>
        <p:blipFill>
          <a:blip r:embed="rId3"/>
          <a:stretch>
            <a:fillRect/>
          </a:stretch>
        </p:blipFill>
        <p:spPr>
          <a:xfrm>
            <a:off x="135846" y="1450041"/>
            <a:ext cx="5136776" cy="703133"/>
          </a:xfrm>
          <a:prstGeom prst="rect">
            <a:avLst/>
          </a:prstGeom>
        </p:spPr>
      </p:pic>
      <p:pic>
        <p:nvPicPr>
          <p:cNvPr id="13" name="Picture 12">
            <a:extLst>
              <a:ext uri="{FF2B5EF4-FFF2-40B4-BE49-F238E27FC236}">
                <a16:creationId xmlns:a16="http://schemas.microsoft.com/office/drawing/2014/main" id="{D2A9D481-2F26-F589-41BC-40F4638990FF}"/>
              </a:ext>
            </a:extLst>
          </p:cNvPr>
          <p:cNvPicPr>
            <a:picLocks noChangeAspect="1"/>
          </p:cNvPicPr>
          <p:nvPr/>
        </p:nvPicPr>
        <p:blipFill>
          <a:blip r:embed="rId4"/>
          <a:stretch>
            <a:fillRect/>
          </a:stretch>
        </p:blipFill>
        <p:spPr>
          <a:xfrm>
            <a:off x="6583353" y="3619121"/>
            <a:ext cx="2440068" cy="3238879"/>
          </a:xfrm>
          <a:prstGeom prst="rect">
            <a:avLst/>
          </a:prstGeom>
        </p:spPr>
      </p:pic>
      <p:pic>
        <p:nvPicPr>
          <p:cNvPr id="14" name="Picture 13">
            <a:extLst>
              <a:ext uri="{FF2B5EF4-FFF2-40B4-BE49-F238E27FC236}">
                <a16:creationId xmlns:a16="http://schemas.microsoft.com/office/drawing/2014/main" id="{9FB58B9C-C1EB-D80C-3B53-A5CBD00C75EE}"/>
              </a:ext>
            </a:extLst>
          </p:cNvPr>
          <p:cNvPicPr>
            <a:picLocks noChangeAspect="1"/>
          </p:cNvPicPr>
          <p:nvPr/>
        </p:nvPicPr>
        <p:blipFill>
          <a:blip r:embed="rId5"/>
          <a:stretch>
            <a:fillRect/>
          </a:stretch>
        </p:blipFill>
        <p:spPr>
          <a:xfrm>
            <a:off x="224723" y="4425852"/>
            <a:ext cx="4572000" cy="1526077"/>
          </a:xfrm>
          <a:prstGeom prst="rect">
            <a:avLst/>
          </a:prstGeom>
        </p:spPr>
      </p:pic>
      <p:grpSp>
        <p:nvGrpSpPr>
          <p:cNvPr id="18" name="Group 17">
            <a:extLst>
              <a:ext uri="{FF2B5EF4-FFF2-40B4-BE49-F238E27FC236}">
                <a16:creationId xmlns:a16="http://schemas.microsoft.com/office/drawing/2014/main" id="{F3F5CD4C-6287-66B9-37CB-123107026CBF}"/>
              </a:ext>
            </a:extLst>
          </p:cNvPr>
          <p:cNvGrpSpPr/>
          <p:nvPr/>
        </p:nvGrpSpPr>
        <p:grpSpPr>
          <a:xfrm>
            <a:off x="473934" y="2302151"/>
            <a:ext cx="3244626" cy="1979380"/>
            <a:chOff x="331694" y="2589208"/>
            <a:chExt cx="3863041" cy="1915198"/>
          </a:xfrm>
        </p:grpSpPr>
        <p:pic>
          <p:nvPicPr>
            <p:cNvPr id="16" name="Picture 15">
              <a:extLst>
                <a:ext uri="{FF2B5EF4-FFF2-40B4-BE49-F238E27FC236}">
                  <a16:creationId xmlns:a16="http://schemas.microsoft.com/office/drawing/2014/main" id="{EA9BE3F8-C60C-644F-C4ED-FF56AC993711}"/>
                </a:ext>
              </a:extLst>
            </p:cNvPr>
            <p:cNvPicPr>
              <a:picLocks noChangeAspect="1"/>
            </p:cNvPicPr>
            <p:nvPr/>
          </p:nvPicPr>
          <p:blipFill>
            <a:blip r:embed="rId6"/>
            <a:stretch>
              <a:fillRect/>
            </a:stretch>
          </p:blipFill>
          <p:spPr>
            <a:xfrm>
              <a:off x="331694" y="2589208"/>
              <a:ext cx="3863041" cy="1915198"/>
            </a:xfrm>
            <a:prstGeom prst="rect">
              <a:avLst/>
            </a:prstGeom>
          </p:spPr>
        </p:pic>
        <p:pic>
          <p:nvPicPr>
            <p:cNvPr id="17" name="Picture 16">
              <a:extLst>
                <a:ext uri="{FF2B5EF4-FFF2-40B4-BE49-F238E27FC236}">
                  <a16:creationId xmlns:a16="http://schemas.microsoft.com/office/drawing/2014/main" id="{C16CEA94-613D-F38E-61A2-FA5FE3AA4742}"/>
                </a:ext>
              </a:extLst>
            </p:cNvPr>
            <p:cNvPicPr>
              <a:picLocks noChangeAspect="1"/>
            </p:cNvPicPr>
            <p:nvPr/>
          </p:nvPicPr>
          <p:blipFill>
            <a:blip r:embed="rId7"/>
            <a:stretch>
              <a:fillRect/>
            </a:stretch>
          </p:blipFill>
          <p:spPr>
            <a:xfrm>
              <a:off x="3416300" y="2665470"/>
              <a:ext cx="674594" cy="400050"/>
            </a:xfrm>
            <a:prstGeom prst="rect">
              <a:avLst/>
            </a:prstGeom>
          </p:spPr>
        </p:pic>
      </p:grpSp>
      <p:grpSp>
        <p:nvGrpSpPr>
          <p:cNvPr id="21" name="Group 20">
            <a:extLst>
              <a:ext uri="{FF2B5EF4-FFF2-40B4-BE49-F238E27FC236}">
                <a16:creationId xmlns:a16="http://schemas.microsoft.com/office/drawing/2014/main" id="{A2DCDB07-7370-0287-30A4-A04DD248CE32}"/>
              </a:ext>
            </a:extLst>
          </p:cNvPr>
          <p:cNvGrpSpPr>
            <a:grpSpLocks noChangeAspect="1"/>
          </p:cNvGrpSpPr>
          <p:nvPr/>
        </p:nvGrpSpPr>
        <p:grpSpPr>
          <a:xfrm>
            <a:off x="6220331" y="1494956"/>
            <a:ext cx="2678504" cy="2051851"/>
            <a:chOff x="3661671" y="1492278"/>
            <a:chExt cx="4956504" cy="3796898"/>
          </a:xfrm>
        </p:grpSpPr>
        <p:pic>
          <p:nvPicPr>
            <p:cNvPr id="19" name="Picture 18">
              <a:extLst>
                <a:ext uri="{FF2B5EF4-FFF2-40B4-BE49-F238E27FC236}">
                  <a16:creationId xmlns:a16="http://schemas.microsoft.com/office/drawing/2014/main" id="{C0CBC911-6F2C-88FA-5DC9-5BA59F81061F}"/>
                </a:ext>
              </a:extLst>
            </p:cNvPr>
            <p:cNvPicPr>
              <a:picLocks noChangeAspect="1"/>
            </p:cNvPicPr>
            <p:nvPr/>
          </p:nvPicPr>
          <p:blipFill>
            <a:blip r:embed="rId8"/>
            <a:stretch>
              <a:fillRect/>
            </a:stretch>
          </p:blipFill>
          <p:spPr>
            <a:xfrm>
              <a:off x="3661671" y="1492278"/>
              <a:ext cx="4956308" cy="3796898"/>
            </a:xfrm>
            <a:prstGeom prst="rect">
              <a:avLst/>
            </a:prstGeom>
          </p:spPr>
        </p:pic>
        <p:pic>
          <p:nvPicPr>
            <p:cNvPr id="20" name="Picture 19">
              <a:extLst>
                <a:ext uri="{FF2B5EF4-FFF2-40B4-BE49-F238E27FC236}">
                  <a16:creationId xmlns:a16="http://schemas.microsoft.com/office/drawing/2014/main" id="{12EB318D-39E9-9951-B3BD-990135F81F38}"/>
                </a:ext>
              </a:extLst>
            </p:cNvPr>
            <p:cNvPicPr>
              <a:picLocks noChangeAspect="1"/>
            </p:cNvPicPr>
            <p:nvPr/>
          </p:nvPicPr>
          <p:blipFill>
            <a:blip r:embed="rId9"/>
            <a:stretch>
              <a:fillRect/>
            </a:stretch>
          </p:blipFill>
          <p:spPr>
            <a:xfrm>
              <a:off x="7978588" y="1492933"/>
              <a:ext cx="639587" cy="238853"/>
            </a:xfrm>
            <a:prstGeom prst="rect">
              <a:avLst/>
            </a:prstGeom>
          </p:spPr>
        </p:pic>
      </p:grpSp>
      <p:grpSp>
        <p:nvGrpSpPr>
          <p:cNvPr id="24" name="Group 23">
            <a:extLst>
              <a:ext uri="{FF2B5EF4-FFF2-40B4-BE49-F238E27FC236}">
                <a16:creationId xmlns:a16="http://schemas.microsoft.com/office/drawing/2014/main" id="{FC84A731-5D3D-24AA-42A8-128455930C71}"/>
              </a:ext>
            </a:extLst>
          </p:cNvPr>
          <p:cNvGrpSpPr>
            <a:grpSpLocks noChangeAspect="1"/>
          </p:cNvGrpSpPr>
          <p:nvPr/>
        </p:nvGrpSpPr>
        <p:grpSpPr>
          <a:xfrm>
            <a:off x="2957901" y="5058186"/>
            <a:ext cx="2987040" cy="1410572"/>
            <a:chOff x="0" y="2953935"/>
            <a:chExt cx="5578732" cy="2634448"/>
          </a:xfrm>
        </p:grpSpPr>
        <p:pic>
          <p:nvPicPr>
            <p:cNvPr id="22" name="Picture 21">
              <a:extLst>
                <a:ext uri="{FF2B5EF4-FFF2-40B4-BE49-F238E27FC236}">
                  <a16:creationId xmlns:a16="http://schemas.microsoft.com/office/drawing/2014/main" id="{58F56796-23F2-50BE-8972-8FDC230DB319}"/>
                </a:ext>
              </a:extLst>
            </p:cNvPr>
            <p:cNvPicPr>
              <a:picLocks noChangeAspect="1"/>
            </p:cNvPicPr>
            <p:nvPr/>
          </p:nvPicPr>
          <p:blipFill>
            <a:blip r:embed="rId10"/>
            <a:stretch>
              <a:fillRect/>
            </a:stretch>
          </p:blipFill>
          <p:spPr>
            <a:xfrm>
              <a:off x="0" y="2953935"/>
              <a:ext cx="5577840" cy="2634448"/>
            </a:xfrm>
            <a:prstGeom prst="rect">
              <a:avLst/>
            </a:prstGeom>
          </p:spPr>
        </p:pic>
        <p:pic>
          <p:nvPicPr>
            <p:cNvPr id="23" name="Picture 22">
              <a:extLst>
                <a:ext uri="{FF2B5EF4-FFF2-40B4-BE49-F238E27FC236}">
                  <a16:creationId xmlns:a16="http://schemas.microsoft.com/office/drawing/2014/main" id="{B21B62C8-5A4B-3D85-7588-51AE9891739F}"/>
                </a:ext>
              </a:extLst>
            </p:cNvPr>
            <p:cNvPicPr>
              <a:picLocks noChangeAspect="1"/>
            </p:cNvPicPr>
            <p:nvPr/>
          </p:nvPicPr>
          <p:blipFill>
            <a:blip r:embed="rId11"/>
            <a:stretch>
              <a:fillRect/>
            </a:stretch>
          </p:blipFill>
          <p:spPr>
            <a:xfrm>
              <a:off x="4843225" y="3005811"/>
              <a:ext cx="735507" cy="564073"/>
            </a:xfrm>
            <a:prstGeom prst="rect">
              <a:avLst/>
            </a:prstGeom>
          </p:spPr>
        </p:pic>
      </p:grpSp>
    </p:spTree>
    <p:extLst>
      <p:ext uri="{BB962C8B-B14F-4D97-AF65-F5344CB8AC3E}">
        <p14:creationId xmlns:p14="http://schemas.microsoft.com/office/powerpoint/2010/main" val="3986339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986" t="1200" r="1542" b="2851"/>
          <a:stretch/>
        </p:blipFill>
        <p:spPr bwMode="auto">
          <a:xfrm>
            <a:off x="249959" y="1088090"/>
            <a:ext cx="8571721" cy="43287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173980" y="4928653"/>
            <a:ext cx="647700" cy="4881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Rectangle 4"/>
          <p:cNvSpPr>
            <a:spLocks noChangeArrowheads="1"/>
          </p:cNvSpPr>
          <p:nvPr/>
        </p:nvSpPr>
        <p:spPr bwMode="auto">
          <a:xfrm>
            <a:off x="342900" y="5140901"/>
            <a:ext cx="7505700" cy="275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sz="1350" i="1" dirty="0">
                <a:latin typeface="Calibri" panose="020F0502020204030204" pitchFamily="34" charset="0"/>
              </a:rPr>
              <a:t>Centers for Disease Control and Prevention National Center for Health Statistics: Deaths in U.S., 2015-2016</a:t>
            </a:r>
          </a:p>
        </p:txBody>
      </p:sp>
    </p:spTree>
    <p:extLst>
      <p:ext uri="{BB962C8B-B14F-4D97-AF65-F5344CB8AC3E}">
        <p14:creationId xmlns:p14="http://schemas.microsoft.com/office/powerpoint/2010/main" val="3682975826"/>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21D5F7-E223-1312-3FEC-A333075C0706}"/>
              </a:ext>
            </a:extLst>
          </p:cNvPr>
          <p:cNvPicPr>
            <a:picLocks noChangeAspect="1"/>
          </p:cNvPicPr>
          <p:nvPr/>
        </p:nvPicPr>
        <p:blipFill>
          <a:blip r:embed="rId3"/>
          <a:stretch>
            <a:fillRect/>
          </a:stretch>
        </p:blipFill>
        <p:spPr>
          <a:xfrm>
            <a:off x="501650" y="2024964"/>
            <a:ext cx="7302500" cy="4267200"/>
          </a:xfrm>
          <a:prstGeom prst="rect">
            <a:avLst/>
          </a:prstGeom>
        </p:spPr>
      </p:pic>
      <p:pic>
        <p:nvPicPr>
          <p:cNvPr id="8" name="Picture 7">
            <a:extLst>
              <a:ext uri="{FF2B5EF4-FFF2-40B4-BE49-F238E27FC236}">
                <a16:creationId xmlns:a16="http://schemas.microsoft.com/office/drawing/2014/main" id="{E255026D-2A8B-5E38-4228-0D05DBD3D2AE}"/>
              </a:ext>
            </a:extLst>
          </p:cNvPr>
          <p:cNvPicPr>
            <a:picLocks noChangeAspect="1"/>
          </p:cNvPicPr>
          <p:nvPr/>
        </p:nvPicPr>
        <p:blipFill>
          <a:blip r:embed="rId4"/>
          <a:stretch>
            <a:fillRect/>
          </a:stretch>
        </p:blipFill>
        <p:spPr>
          <a:xfrm>
            <a:off x="177800" y="958164"/>
            <a:ext cx="6718300" cy="984936"/>
          </a:xfrm>
          <a:prstGeom prst="rect">
            <a:avLst/>
          </a:prstGeom>
        </p:spPr>
      </p:pic>
      <p:pic>
        <p:nvPicPr>
          <p:cNvPr id="9" name="Picture 8">
            <a:extLst>
              <a:ext uri="{FF2B5EF4-FFF2-40B4-BE49-F238E27FC236}">
                <a16:creationId xmlns:a16="http://schemas.microsoft.com/office/drawing/2014/main" id="{8384624E-684C-CAD9-5F44-758C53280B16}"/>
              </a:ext>
            </a:extLst>
          </p:cNvPr>
          <p:cNvPicPr>
            <a:picLocks noChangeAspect="1"/>
          </p:cNvPicPr>
          <p:nvPr/>
        </p:nvPicPr>
        <p:blipFill>
          <a:blip r:embed="rId5"/>
          <a:stretch>
            <a:fillRect/>
          </a:stretch>
        </p:blipFill>
        <p:spPr>
          <a:xfrm>
            <a:off x="0" y="152400"/>
            <a:ext cx="6159500" cy="723900"/>
          </a:xfrm>
          <a:prstGeom prst="rect">
            <a:avLst/>
          </a:prstGeom>
        </p:spPr>
      </p:pic>
    </p:spTree>
    <p:extLst>
      <p:ext uri="{BB962C8B-B14F-4D97-AF65-F5344CB8AC3E}">
        <p14:creationId xmlns:p14="http://schemas.microsoft.com/office/powerpoint/2010/main" val="3124909055"/>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84624E-684C-CAD9-5F44-758C53280B16}"/>
              </a:ext>
            </a:extLst>
          </p:cNvPr>
          <p:cNvPicPr>
            <a:picLocks noChangeAspect="1"/>
          </p:cNvPicPr>
          <p:nvPr/>
        </p:nvPicPr>
        <p:blipFill>
          <a:blip r:embed="rId3"/>
          <a:stretch>
            <a:fillRect/>
          </a:stretch>
        </p:blipFill>
        <p:spPr>
          <a:xfrm>
            <a:off x="0" y="152400"/>
            <a:ext cx="6159500" cy="723900"/>
          </a:xfrm>
          <a:prstGeom prst="rect">
            <a:avLst/>
          </a:prstGeom>
        </p:spPr>
      </p:pic>
      <p:pic>
        <p:nvPicPr>
          <p:cNvPr id="2" name="Picture 1">
            <a:extLst>
              <a:ext uri="{FF2B5EF4-FFF2-40B4-BE49-F238E27FC236}">
                <a16:creationId xmlns:a16="http://schemas.microsoft.com/office/drawing/2014/main" id="{CF7CA148-344F-E221-18FD-000AE5E98AB5}"/>
              </a:ext>
            </a:extLst>
          </p:cNvPr>
          <p:cNvPicPr>
            <a:picLocks noChangeAspect="1"/>
          </p:cNvPicPr>
          <p:nvPr/>
        </p:nvPicPr>
        <p:blipFill>
          <a:blip r:embed="rId4"/>
          <a:stretch>
            <a:fillRect/>
          </a:stretch>
        </p:blipFill>
        <p:spPr>
          <a:xfrm>
            <a:off x="361950" y="1943100"/>
            <a:ext cx="7226300" cy="4457700"/>
          </a:xfrm>
          <a:prstGeom prst="rect">
            <a:avLst/>
          </a:prstGeom>
        </p:spPr>
      </p:pic>
      <p:pic>
        <p:nvPicPr>
          <p:cNvPr id="3" name="Picture 2">
            <a:extLst>
              <a:ext uri="{FF2B5EF4-FFF2-40B4-BE49-F238E27FC236}">
                <a16:creationId xmlns:a16="http://schemas.microsoft.com/office/drawing/2014/main" id="{29FBC7C4-5B4E-EB39-ED11-EAC9A2DA9EF0}"/>
              </a:ext>
            </a:extLst>
          </p:cNvPr>
          <p:cNvPicPr>
            <a:picLocks noChangeAspect="1"/>
          </p:cNvPicPr>
          <p:nvPr/>
        </p:nvPicPr>
        <p:blipFill>
          <a:blip r:embed="rId5"/>
          <a:stretch>
            <a:fillRect/>
          </a:stretch>
        </p:blipFill>
        <p:spPr>
          <a:xfrm>
            <a:off x="234950" y="954457"/>
            <a:ext cx="5924550" cy="988923"/>
          </a:xfrm>
          <a:prstGeom prst="rect">
            <a:avLst/>
          </a:prstGeom>
        </p:spPr>
      </p:pic>
      <p:cxnSp>
        <p:nvCxnSpPr>
          <p:cNvPr id="5" name="Straight Arrow Connector 4">
            <a:extLst>
              <a:ext uri="{FF2B5EF4-FFF2-40B4-BE49-F238E27FC236}">
                <a16:creationId xmlns:a16="http://schemas.microsoft.com/office/drawing/2014/main" id="{1434D40F-A74C-A678-5468-F2403AB4F69B}"/>
              </a:ext>
            </a:extLst>
          </p:cNvPr>
          <p:cNvCxnSpPr/>
          <p:nvPr/>
        </p:nvCxnSpPr>
        <p:spPr>
          <a:xfrm flipV="1">
            <a:off x="361950" y="5497143"/>
            <a:ext cx="996950" cy="40640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1490302"/>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3338" y="1154906"/>
            <a:ext cx="9058275" cy="4225529"/>
          </a:xfrm>
          <a:prstGeom prst="rect">
            <a:avLst/>
          </a:prstGeom>
          <a:solidFill>
            <a:srgbClr val="FFFFFF"/>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a:p>
        </p:txBody>
      </p:sp>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71285" y="4810126"/>
            <a:ext cx="621506" cy="46910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Rectangle 4"/>
          <p:cNvSpPr>
            <a:spLocks noChangeArrowheads="1"/>
          </p:cNvSpPr>
          <p:nvPr/>
        </p:nvSpPr>
        <p:spPr bwMode="auto">
          <a:xfrm>
            <a:off x="141685" y="5044679"/>
            <a:ext cx="8022431" cy="275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sz="1350" i="1" dirty="0">
                <a:latin typeface="Calibri" panose="020F0502020204030204" pitchFamily="34" charset="0"/>
              </a:rPr>
              <a:t>November 2018: CDC MMWR: Suicide Rates by Occupational Group – 17 States, 2012 and 2015</a:t>
            </a:r>
          </a:p>
        </p:txBody>
      </p:sp>
      <p:pic>
        <p:nvPicPr>
          <p:cNvPr id="2" name="Picture 1">
            <a:extLst>
              <a:ext uri="{FF2B5EF4-FFF2-40B4-BE49-F238E27FC236}">
                <a16:creationId xmlns:a16="http://schemas.microsoft.com/office/drawing/2014/main" id="{761E7EA4-115D-F57D-4458-9A8BE6A20A68}"/>
              </a:ext>
            </a:extLst>
          </p:cNvPr>
          <p:cNvPicPr>
            <a:picLocks noChangeAspect="1"/>
          </p:cNvPicPr>
          <p:nvPr/>
        </p:nvPicPr>
        <p:blipFill>
          <a:blip r:embed="rId4"/>
          <a:stretch>
            <a:fillRect/>
          </a:stretch>
        </p:blipFill>
        <p:spPr>
          <a:xfrm>
            <a:off x="0" y="1042778"/>
            <a:ext cx="9144000" cy="4772443"/>
          </a:xfrm>
          <a:prstGeom prst="rect">
            <a:avLst/>
          </a:prstGeom>
        </p:spPr>
      </p:pic>
    </p:spTree>
    <p:extLst>
      <p:ext uri="{BB962C8B-B14F-4D97-AF65-F5344CB8AC3E}">
        <p14:creationId xmlns:p14="http://schemas.microsoft.com/office/powerpoint/2010/main" val="3789093357"/>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20768" y="1162719"/>
            <a:ext cx="9039225" cy="4225529"/>
          </a:xfrm>
          <a:prstGeom prst="rect">
            <a:avLst/>
          </a:prstGeom>
          <a:solidFill>
            <a:srgbClr val="FFFFFF"/>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a:p>
        </p:txBody>
      </p:sp>
      <p:sp>
        <p:nvSpPr>
          <p:cNvPr id="7171" name="Rectangle 3"/>
          <p:cNvSpPr>
            <a:spLocks noChangeArrowheads="1"/>
          </p:cNvSpPr>
          <p:nvPr/>
        </p:nvSpPr>
        <p:spPr bwMode="auto">
          <a:xfrm>
            <a:off x="350044" y="5053013"/>
            <a:ext cx="8022431" cy="275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sz="1350" i="1" dirty="0">
                <a:latin typeface="Calibri" panose="020F0502020204030204" pitchFamily="34" charset="0"/>
              </a:rPr>
              <a:t>Trends of Occupational Suicide in Farmers and Agricultural Workers, 1992-2010</a:t>
            </a:r>
          </a:p>
        </p:txBody>
      </p:sp>
      <p:pic>
        <p:nvPicPr>
          <p:cNvPr id="717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69409" y="710200"/>
            <a:ext cx="5690674" cy="4146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133160" y="4967288"/>
            <a:ext cx="913209" cy="361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a:extLst>
              <a:ext uri="{FF2B5EF4-FFF2-40B4-BE49-F238E27FC236}">
                <a16:creationId xmlns:a16="http://schemas.microsoft.com/office/drawing/2014/main" id="{9248F434-A3EC-05FC-422D-E4A6695083EF}"/>
              </a:ext>
            </a:extLst>
          </p:cNvPr>
          <p:cNvSpPr/>
          <p:nvPr/>
        </p:nvSpPr>
        <p:spPr>
          <a:xfrm>
            <a:off x="131361" y="6147800"/>
            <a:ext cx="4100803" cy="276999"/>
          </a:xfrm>
          <a:prstGeom prst="rect">
            <a:avLst/>
          </a:prstGeom>
        </p:spPr>
        <p:txBody>
          <a:bodyPr wrap="none">
            <a:spAutoFit/>
          </a:bodyPr>
          <a:lstStyle/>
          <a:p>
            <a:r>
              <a:rPr lang="en-US" sz="1200" dirty="0">
                <a:hlinkClick r:id="rId5"/>
              </a:rPr>
              <a:t>https://onlinelibrary.wiley.com/doi/10.1111/jrh.12245</a:t>
            </a:r>
            <a:r>
              <a:rPr lang="en-US" sz="1200" dirty="0"/>
              <a:t> </a:t>
            </a:r>
          </a:p>
        </p:txBody>
      </p:sp>
    </p:spTree>
    <p:extLst>
      <p:ext uri="{BB962C8B-B14F-4D97-AF65-F5344CB8AC3E}">
        <p14:creationId xmlns:p14="http://schemas.microsoft.com/office/powerpoint/2010/main" val="4084259845"/>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erception">
  <a:themeElements>
    <a:clrScheme name="GPCAH">
      <a:dk1>
        <a:sysClr val="windowText" lastClr="000000"/>
      </a:dk1>
      <a:lt1>
        <a:sysClr val="window" lastClr="FFFFFF"/>
      </a:lt1>
      <a:dk2>
        <a:srgbClr val="2F5897"/>
      </a:dk2>
      <a:lt2>
        <a:srgbClr val="E4E9EF"/>
      </a:lt2>
      <a:accent1>
        <a:srgbClr val="79A66E"/>
      </a:accent1>
      <a:accent2>
        <a:srgbClr val="9C5252"/>
      </a:accent2>
      <a:accent3>
        <a:srgbClr val="E68422"/>
      </a:accent3>
      <a:accent4>
        <a:srgbClr val="846648"/>
      </a:accent4>
      <a:accent5>
        <a:srgbClr val="63891F"/>
      </a:accent5>
      <a:accent6>
        <a:srgbClr val="758085"/>
      </a:accent6>
      <a:hlink>
        <a:srgbClr val="31440F"/>
      </a:hlink>
      <a:folHlink>
        <a:srgbClr val="B2B2B2"/>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17639</TotalTime>
  <Words>1505</Words>
  <Application>Microsoft Macintosh PowerPoint</Application>
  <PresentationFormat>On-screen Show (4:3)</PresentationFormat>
  <Paragraphs>122</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Cambria</vt:lpstr>
      <vt:lpstr>Century Gothic</vt:lpstr>
      <vt:lpstr>Wingdings</vt:lpstr>
      <vt:lpstr>Wingdings 2</vt:lpstr>
      <vt:lpstr>Perception</vt:lpstr>
      <vt:lpstr>Mental Health and Suicide Risk in Agricultural Communities</vt:lpstr>
      <vt:lpstr>Mental Health and Suicide Risk in Agricultural Communities</vt:lpstr>
      <vt:lpstr>In the media . . . . </vt:lpstr>
      <vt:lpstr>In the media . . . . Resources </vt:lpstr>
      <vt:lpstr>PowerPoint Presentation</vt:lpstr>
      <vt:lpstr>PowerPoint Presentation</vt:lpstr>
      <vt:lpstr>PowerPoint Presentation</vt:lpstr>
      <vt:lpstr>PowerPoint Presentation</vt:lpstr>
      <vt:lpstr>PowerPoint Presentation</vt:lpstr>
      <vt:lpstr>Common Stressors – Pre-Pandemic</vt:lpstr>
      <vt:lpstr>Additional Common Stressors  (others worth mentioning)</vt:lpstr>
      <vt:lpstr>Where ag workers seek help</vt:lpstr>
      <vt:lpstr>What is being done to end stigma?</vt:lpstr>
      <vt:lpstr>Reaching Farmers… Normalizing the Conversation</vt:lpstr>
      <vt:lpstr>PowerPoint Presentation</vt:lpstr>
    </vt:vector>
  </TitlesOfParts>
  <Company>University of Iowa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List of IH Slip-Ups</dc:title>
  <dc:creator>Theresa Renee Anthony</dc:creator>
  <cp:lastModifiedBy>Anthony, Renee</cp:lastModifiedBy>
  <cp:revision>277</cp:revision>
  <cp:lastPrinted>2019-08-06T14:13:53Z</cp:lastPrinted>
  <dcterms:created xsi:type="dcterms:W3CDTF">2013-03-28T23:20:59Z</dcterms:created>
  <dcterms:modified xsi:type="dcterms:W3CDTF">2022-05-03T21:05:22Z</dcterms:modified>
</cp:coreProperties>
</file>